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455" r:id="rId3"/>
    <p:sldId id="456" r:id="rId4"/>
    <p:sldId id="457" r:id="rId5"/>
    <p:sldId id="453" r:id="rId6"/>
    <p:sldId id="454" r:id="rId7"/>
    <p:sldId id="458" r:id="rId8"/>
    <p:sldId id="499" r:id="rId9"/>
    <p:sldId id="500" r:id="rId10"/>
    <p:sldId id="476" r:id="rId11"/>
    <p:sldId id="477" r:id="rId12"/>
    <p:sldId id="479" r:id="rId13"/>
    <p:sldId id="481" r:id="rId14"/>
    <p:sldId id="480" r:id="rId15"/>
    <p:sldId id="493" r:id="rId16"/>
    <p:sldId id="482" r:id="rId17"/>
    <p:sldId id="484" r:id="rId18"/>
    <p:sldId id="487" r:id="rId19"/>
    <p:sldId id="483" r:id="rId20"/>
    <p:sldId id="490" r:id="rId21"/>
    <p:sldId id="491" r:id="rId22"/>
    <p:sldId id="489" r:id="rId23"/>
    <p:sldId id="488" r:id="rId24"/>
    <p:sldId id="494" r:id="rId25"/>
    <p:sldId id="495" r:id="rId26"/>
    <p:sldId id="496" r:id="rId27"/>
    <p:sldId id="497" r:id="rId28"/>
    <p:sldId id="498" r:id="rId29"/>
    <p:sldId id="349"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p15:clr>
            <a:srgbClr val="A4A3A4"/>
          </p15:clr>
        </p15:guide>
        <p15:guide id="2" orient="horz" pos="531">
          <p15:clr>
            <a:srgbClr val="A4A3A4"/>
          </p15:clr>
        </p15:guide>
        <p15:guide id="3" pos="52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g36blUgQXDU7ple8mltpXpz/UUn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ra Tariq" initials="ST" lastIdx="3" clrIdx="0">
    <p:extLst>
      <p:ext uri="{19B8F6BF-5375-455C-9EA6-DF929625EA0E}">
        <p15:presenceInfo xmlns:p15="http://schemas.microsoft.com/office/powerpoint/2012/main" userId="Samira Tariq" providerId="None"/>
      </p:ext>
    </p:extLst>
  </p:cmAuthor>
  <p:cmAuthor id="2" name="sree pynda" initials="sp" lastIdx="1" clrIdx="1">
    <p:extLst>
      <p:ext uri="{19B8F6BF-5375-455C-9EA6-DF929625EA0E}">
        <p15:presenceInfo xmlns:p15="http://schemas.microsoft.com/office/powerpoint/2012/main" userId="3e7fa778d9369617" providerId="Windows Live"/>
      </p:ext>
    </p:extLst>
  </p:cmAuthor>
  <p:cmAuthor id="3" name="RAHUL ROY" initials="RR" lastIdx="1" clrIdx="2">
    <p:extLst>
      <p:ext uri="{19B8F6BF-5375-455C-9EA6-DF929625EA0E}">
        <p15:presenceInfo xmlns:p15="http://schemas.microsoft.com/office/powerpoint/2012/main" userId="f003405e3e1dd3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01"/>
    <a:srgbClr val="404040"/>
    <a:srgbClr val="A6A6A6"/>
    <a:srgbClr val="A00001"/>
    <a:srgbClr val="F88F01"/>
    <a:srgbClr val="92A000"/>
    <a:srgbClr val="A70001"/>
    <a:srgbClr val="212121"/>
    <a:srgbClr val="EB19C8"/>
    <a:srgbClr val="2079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32AA2C-D27D-4419-AF1A-19E52163CEF9}">
  <a:tblStyle styleId="{7C32AA2C-D27D-4419-AF1A-19E52163CEF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118" autoAdjust="0"/>
  </p:normalViewPr>
  <p:slideViewPr>
    <p:cSldViewPr snapToGrid="0">
      <p:cViewPr varScale="1">
        <p:scale>
          <a:sx n="110" d="100"/>
          <a:sy n="110" d="100"/>
        </p:scale>
        <p:origin x="62" y="67"/>
      </p:cViewPr>
      <p:guideLst>
        <p:guide orient="horz" pos="1008"/>
        <p:guide orient="horz" pos="531"/>
        <p:guide pos="52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76"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79"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77" Type="http://schemas.openxmlformats.org/officeDocument/2006/relationships/commentAuthors" Target="commentAuthors.xml"/><Relationship Id="rId8" Type="http://schemas.openxmlformats.org/officeDocument/2006/relationships/slide" Target="slides/slide7.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5045830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1118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4b92b8bd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4b92b8bd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937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55" name="Google Shape;55;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56" name="Google Shape;56;p1"/>
          <p:cNvPicPr preferRelativeResize="0"/>
          <p:nvPr/>
        </p:nvPicPr>
        <p:blipFill rotWithShape="1">
          <a:blip r:embed="rId3">
            <a:alphaModFix/>
          </a:blip>
          <a:srcRect/>
          <a:stretch/>
        </p:blipFill>
        <p:spPr>
          <a:xfrm>
            <a:off x="-2253" y="0"/>
            <a:ext cx="9144000" cy="5143500"/>
          </a:xfrm>
          <a:prstGeom prst="rect">
            <a:avLst/>
          </a:prstGeom>
          <a:noFill/>
          <a:ln>
            <a:noFill/>
          </a:ln>
        </p:spPr>
      </p:pic>
      <p:sp>
        <p:nvSpPr>
          <p:cNvPr id="57" name="Google Shape;57;p1"/>
          <p:cNvSpPr txBox="1"/>
          <p:nvPr/>
        </p:nvSpPr>
        <p:spPr>
          <a:xfrm>
            <a:off x="503438" y="0"/>
            <a:ext cx="6740611" cy="1038716"/>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700"/>
              <a:buFont typeface="Arial"/>
              <a:buNone/>
            </a:pPr>
            <a:r>
              <a:rPr lang="en-US" sz="1700" b="1" u="sng" dirty="0">
                <a:solidFill>
                  <a:srgbClr val="FFFFFF"/>
                </a:solidFill>
                <a:latin typeface="Roboto" panose="02000000000000000000" pitchFamily="2" charset="0"/>
                <a:ea typeface="Roboto" panose="02000000000000000000" pitchFamily="2" charset="0"/>
              </a:rPr>
              <a:t>Aditya Case Study Assessment : </a:t>
            </a:r>
          </a:p>
          <a:p>
            <a:pPr marL="0" marR="0" lvl="0" indent="0" algn="ctr" rtl="0">
              <a:lnSpc>
                <a:spcPct val="150000"/>
              </a:lnSpc>
              <a:spcBef>
                <a:spcPts val="0"/>
              </a:spcBef>
              <a:spcAft>
                <a:spcPts val="0"/>
              </a:spcAft>
              <a:buClr>
                <a:srgbClr val="000000"/>
              </a:buClr>
              <a:buSzPts val="1700"/>
              <a:buFont typeface="Arial"/>
              <a:buNone/>
            </a:pPr>
            <a:r>
              <a:rPr lang="en-US" sz="2000" b="1" i="0" u="none" strike="noStrike" cap="none" dirty="0">
                <a:solidFill>
                  <a:srgbClr val="FFFFFF"/>
                </a:solidFill>
                <a:latin typeface="Roboto" panose="02000000000000000000" pitchFamily="2" charset="0"/>
                <a:ea typeface="Roboto" panose="02000000000000000000" pitchFamily="2" charset="0"/>
                <a:sym typeface="Arial"/>
              </a:rPr>
              <a:t>Predicting Loan Defaults</a:t>
            </a:r>
            <a:endParaRPr sz="2000" b="1" i="0" u="none" strike="noStrike" cap="none" dirty="0">
              <a:solidFill>
                <a:srgbClr val="FFFFFF"/>
              </a:solidFill>
              <a:latin typeface="Roboto" panose="02000000000000000000" pitchFamily="2" charset="0"/>
              <a:ea typeface="Roboto" panose="02000000000000000000" pitchFamily="2" charset="0"/>
              <a:sym typeface="Arial"/>
            </a:endParaRPr>
          </a:p>
        </p:txBody>
      </p:sp>
      <p:sp>
        <p:nvSpPr>
          <p:cNvPr id="9" name="TextBox 8">
            <a:extLst>
              <a:ext uri="{FF2B5EF4-FFF2-40B4-BE49-F238E27FC236}">
                <a16:creationId xmlns:a16="http://schemas.microsoft.com/office/drawing/2014/main" id="{594105CB-9104-416D-BFBC-AD0A5DF96D69}"/>
              </a:ext>
            </a:extLst>
          </p:cNvPr>
          <p:cNvSpPr txBox="1"/>
          <p:nvPr/>
        </p:nvSpPr>
        <p:spPr>
          <a:xfrm>
            <a:off x="6830907" y="3064806"/>
            <a:ext cx="4626186" cy="2000548"/>
          </a:xfrm>
          <a:prstGeom prst="rect">
            <a:avLst/>
          </a:prstGeom>
          <a:noFill/>
        </p:spPr>
        <p:txBody>
          <a:bodyPr wrap="square">
            <a:spAutoFit/>
          </a:bodyPr>
          <a:lstStyle/>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1.A.Naga Praveen.</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2.P S D Sita Mahalakshmi.</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3.R.Suresh.</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4.R.Rahul.</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5. </a:t>
            </a:r>
            <a:r>
              <a:rPr lang="en-US" sz="1200" dirty="0" err="1">
                <a:solidFill>
                  <a:schemeClr val="bg1"/>
                </a:solidFill>
                <a:latin typeface="Roboto" panose="02000000000000000000" pitchFamily="2" charset="0"/>
                <a:ea typeface="Roboto" panose="02000000000000000000" pitchFamily="2" charset="0"/>
                <a:cs typeface="Times New Roman" panose="02020603050405020304" pitchFamily="18" charset="0"/>
              </a:rPr>
              <a:t>G.Alekhya</a:t>
            </a: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6.N.Siva </a:t>
            </a:r>
            <a:r>
              <a:rPr lang="en-US" sz="1200" dirty="0" err="1">
                <a:solidFill>
                  <a:schemeClr val="bg1"/>
                </a:solidFill>
                <a:latin typeface="Roboto" panose="02000000000000000000" pitchFamily="2" charset="0"/>
                <a:ea typeface="Roboto" panose="02000000000000000000" pitchFamily="2" charset="0"/>
                <a:cs typeface="Times New Roman" panose="02020603050405020304" pitchFamily="18" charset="0"/>
              </a:rPr>
              <a:t>Manikanta</a:t>
            </a: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a:t>
            </a:r>
          </a:p>
          <a:p>
            <a:pPr>
              <a:lnSpc>
                <a:spcPct val="150000"/>
              </a:lnSpc>
            </a:pPr>
            <a:r>
              <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rPr>
              <a:t>7.B.Sai Hemanth.</a:t>
            </a:r>
          </a:p>
        </p:txBody>
      </p:sp>
      <p:sp>
        <p:nvSpPr>
          <p:cNvPr id="11" name="TextBox 10">
            <a:extLst>
              <a:ext uri="{FF2B5EF4-FFF2-40B4-BE49-F238E27FC236}">
                <a16:creationId xmlns:a16="http://schemas.microsoft.com/office/drawing/2014/main" id="{61DDD58F-74F1-4765-9E49-BFF96F583078}"/>
              </a:ext>
            </a:extLst>
          </p:cNvPr>
          <p:cNvSpPr txBox="1"/>
          <p:nvPr/>
        </p:nvSpPr>
        <p:spPr>
          <a:xfrm>
            <a:off x="4663641" y="2726700"/>
            <a:ext cx="5756562" cy="338106"/>
          </a:xfrm>
          <a:prstGeom prst="rect">
            <a:avLst/>
          </a:prstGeom>
          <a:noFill/>
        </p:spPr>
        <p:txBody>
          <a:bodyPr wrap="square">
            <a:spAutoFit/>
          </a:bodyPr>
          <a:lstStyle/>
          <a:p>
            <a:pPr marL="0" marR="0" lvl="0" indent="0" algn="ctr" rtl="0">
              <a:lnSpc>
                <a:spcPct val="126000"/>
              </a:lnSpc>
              <a:spcBef>
                <a:spcPts val="0"/>
              </a:spcBef>
              <a:spcAft>
                <a:spcPts val="0"/>
              </a:spcAft>
              <a:buNone/>
            </a:pPr>
            <a:r>
              <a:rPr lang="en-US" sz="1400" b="1" i="0" u="sng" strike="noStrike" cap="none" dirty="0">
                <a:solidFill>
                  <a:srgbClr val="F8F8F8"/>
                </a:solidFill>
                <a:latin typeface="Times New Roman" panose="02020603050405020304" pitchFamily="18" charset="0"/>
                <a:ea typeface="Arial"/>
                <a:cs typeface="Times New Roman" panose="02020603050405020304" pitchFamily="18" charset="0"/>
                <a:sym typeface="Arial"/>
              </a:rPr>
              <a:t>GROUP 7</a:t>
            </a:r>
            <a:endParaRPr lang="en-US" sz="1400" b="1" u="sng" dirty="0">
              <a:latin typeface="Times New Roman" panose="02020603050405020304" pitchFamily="18" charset="0"/>
              <a:cs typeface="Times New Roman" panose="02020603050405020304" pitchFamily="18" charset="0"/>
            </a:endParaRPr>
          </a:p>
        </p:txBody>
      </p:sp>
      <p:pic>
        <p:nvPicPr>
          <p:cNvPr id="12" name="Google Shape;108;p14">
            <a:extLst>
              <a:ext uri="{FF2B5EF4-FFF2-40B4-BE49-F238E27FC236}">
                <a16:creationId xmlns:a16="http://schemas.microsoft.com/office/drawing/2014/main" id="{A6A2E6E6-F548-46BA-AEF7-C8D762DEF708}"/>
              </a:ext>
            </a:extLst>
          </p:cNvPr>
          <p:cNvPicPr preferRelativeResize="0"/>
          <p:nvPr/>
        </p:nvPicPr>
        <p:blipFill rotWithShape="1">
          <a:blip r:embed="rId4">
            <a:alphaModFix/>
          </a:blip>
          <a:srcRect/>
          <a:stretch/>
        </p:blipFill>
        <p:spPr>
          <a:xfrm>
            <a:off x="7631977" y="2689246"/>
            <a:ext cx="548553" cy="4834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4" name="Picture 2">
            <a:extLst>
              <a:ext uri="{FF2B5EF4-FFF2-40B4-BE49-F238E27FC236}">
                <a16:creationId xmlns:a16="http://schemas.microsoft.com/office/drawing/2014/main" id="{D7518B40-C1D1-F6E2-62A7-0998A4B9A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95" y="780863"/>
            <a:ext cx="3228325" cy="22141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EF5339-CC1C-94D0-C7E9-BA6A0B668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6006" y="730051"/>
            <a:ext cx="3328344" cy="22650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190D06-4ED0-4E00-50BF-8121888DCA3E}"/>
              </a:ext>
            </a:extLst>
          </p:cNvPr>
          <p:cNvSpPr txBox="1"/>
          <p:nvPr/>
        </p:nvSpPr>
        <p:spPr>
          <a:xfrm>
            <a:off x="420624" y="3118961"/>
            <a:ext cx="4151376" cy="646331"/>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sz="1200" dirty="0">
                <a:solidFill>
                  <a:schemeClr val="bg1"/>
                </a:solidFill>
                <a:latin typeface="Roboto" panose="02000000000000000000" pitchFamily="2" charset="0"/>
                <a:ea typeface="Roboto" panose="02000000000000000000" pitchFamily="2" charset="0"/>
              </a:rPr>
              <a:t>From the scatter plot we interpret that the debt to income ratio is low for high annual income loan takers.</a:t>
            </a:r>
          </a:p>
        </p:txBody>
      </p:sp>
      <p:sp>
        <p:nvSpPr>
          <p:cNvPr id="9" name="TextBox 8">
            <a:extLst>
              <a:ext uri="{FF2B5EF4-FFF2-40B4-BE49-F238E27FC236}">
                <a16:creationId xmlns:a16="http://schemas.microsoft.com/office/drawing/2014/main" id="{DC5EE4E8-3E08-43BF-DDF0-E9ED93647EB7}"/>
              </a:ext>
            </a:extLst>
          </p:cNvPr>
          <p:cNvSpPr txBox="1"/>
          <p:nvPr/>
        </p:nvSpPr>
        <p:spPr>
          <a:xfrm>
            <a:off x="4523231" y="3107436"/>
            <a:ext cx="4200145" cy="461665"/>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sz="1200" dirty="0">
                <a:solidFill>
                  <a:schemeClr val="bg1"/>
                </a:solidFill>
              </a:rPr>
              <a:t>From both of the scatter plots we observed that there will be non linear data points.</a:t>
            </a:r>
          </a:p>
        </p:txBody>
      </p:sp>
      <p:sp>
        <p:nvSpPr>
          <p:cNvPr id="11" name="TextBox 10">
            <a:extLst>
              <a:ext uri="{FF2B5EF4-FFF2-40B4-BE49-F238E27FC236}">
                <a16:creationId xmlns:a16="http://schemas.microsoft.com/office/drawing/2014/main" id="{D3D4E9A3-1AE9-C81A-8832-1A8C6A72A2D6}"/>
              </a:ext>
            </a:extLst>
          </p:cNvPr>
          <p:cNvSpPr txBox="1"/>
          <p:nvPr/>
        </p:nvSpPr>
        <p:spPr>
          <a:xfrm>
            <a:off x="1249678" y="4192786"/>
            <a:ext cx="6943345" cy="276999"/>
          </a:xfrm>
          <a:prstGeom prst="rect">
            <a:avLst/>
          </a:prstGeom>
          <a:noFill/>
        </p:spPr>
        <p:txBody>
          <a:bodyPr wrap="square">
            <a:spAutoFit/>
          </a:bodyPr>
          <a:lstStyle/>
          <a:p>
            <a:pPr>
              <a:buClr>
                <a:schemeClr val="bg1"/>
              </a:buClr>
            </a:pPr>
            <a:r>
              <a:rPr lang="en-IN" sz="1200" dirty="0">
                <a:solidFill>
                  <a:schemeClr val="bg1"/>
                </a:solidFill>
                <a:latin typeface="Roboto" panose="02000000000000000000" pitchFamily="2" charset="0"/>
                <a:ea typeface="Roboto" panose="02000000000000000000" pitchFamily="2" charset="0"/>
              </a:rPr>
              <a:t>From both of the scatter plots we observed that there will be non linear data points</a:t>
            </a:r>
          </a:p>
        </p:txBody>
      </p:sp>
      <p:sp>
        <p:nvSpPr>
          <p:cNvPr id="13" name="TextBox 12">
            <a:extLst>
              <a:ext uri="{FF2B5EF4-FFF2-40B4-BE49-F238E27FC236}">
                <a16:creationId xmlns:a16="http://schemas.microsoft.com/office/drawing/2014/main" id="{0A6EBA00-DCE2-8C96-8963-849DEA2EB820}"/>
              </a:ext>
            </a:extLst>
          </p:cNvPr>
          <p:cNvSpPr txBox="1"/>
          <p:nvPr/>
        </p:nvSpPr>
        <p:spPr>
          <a:xfrm>
            <a:off x="1953767" y="75414"/>
            <a:ext cx="4669536" cy="440890"/>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800" b="1" u="sng" dirty="0">
                <a:solidFill>
                  <a:srgbClr val="FFFFFF"/>
                </a:solidFill>
                <a:latin typeface="Roboto" panose="02000000000000000000" pitchFamily="2" charset="0"/>
                <a:ea typeface="Roboto" panose="02000000000000000000" pitchFamily="2" charset="0"/>
                <a:cs typeface="Montserrat"/>
                <a:sym typeface="Montserrat"/>
              </a:rPr>
              <a:t>Bi</a:t>
            </a:r>
            <a:r>
              <a:rPr lang="en-US" sz="1800" b="1" i="0" u="sng" strike="noStrike" cap="none" dirty="0">
                <a:solidFill>
                  <a:srgbClr val="FFFFFF"/>
                </a:solidFill>
                <a:latin typeface="Roboto" panose="02000000000000000000" pitchFamily="2" charset="0"/>
                <a:ea typeface="Roboto" panose="02000000000000000000" pitchFamily="2" charset="0"/>
                <a:cs typeface="Montserrat"/>
                <a:sym typeface="Montserrat"/>
              </a:rPr>
              <a:t>variate distributions </a:t>
            </a:r>
            <a:endParaRPr lang="en-US" sz="1800" b="1" u="sng"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1076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3" name="TextBox 2">
            <a:extLst>
              <a:ext uri="{FF2B5EF4-FFF2-40B4-BE49-F238E27FC236}">
                <a16:creationId xmlns:a16="http://schemas.microsoft.com/office/drawing/2014/main" id="{F60C2D41-DED3-9AC9-3F76-29A7EC07C9BE}"/>
              </a:ext>
            </a:extLst>
          </p:cNvPr>
          <p:cNvSpPr txBox="1"/>
          <p:nvPr/>
        </p:nvSpPr>
        <p:spPr>
          <a:xfrm>
            <a:off x="568960" y="345440"/>
            <a:ext cx="4663440" cy="400110"/>
          </a:xfrm>
          <a:prstGeom prst="rect">
            <a:avLst/>
          </a:prstGeom>
          <a:noFill/>
        </p:spPr>
        <p:txBody>
          <a:bodyPr wrap="square" rtlCol="0">
            <a:spAutoFit/>
          </a:bodyPr>
          <a:lstStyle/>
          <a:p>
            <a:pPr lvl="0">
              <a:buSzPts val="2800"/>
            </a:pPr>
            <a:r>
              <a:rPr lang="en-US" sz="2000" b="1" u="sng" dirty="0">
                <a:solidFill>
                  <a:srgbClr val="FFFFFF"/>
                </a:solidFill>
                <a:latin typeface="Roboto" panose="02000000000000000000"/>
                <a:ea typeface="Roboto" panose="02000000000000000000"/>
                <a:cs typeface="Roboto" panose="02000000000000000000"/>
                <a:sym typeface="Roboto" panose="02000000000000000000"/>
              </a:rPr>
              <a:t>Analysis/ Modeling Methodology</a:t>
            </a:r>
          </a:p>
        </p:txBody>
      </p:sp>
      <p:sp>
        <p:nvSpPr>
          <p:cNvPr id="4" name="Arrow: Chevron 3">
            <a:extLst>
              <a:ext uri="{FF2B5EF4-FFF2-40B4-BE49-F238E27FC236}">
                <a16:creationId xmlns:a16="http://schemas.microsoft.com/office/drawing/2014/main" id="{A2886E1D-C9E4-C7E8-3D20-D2BFA3F82F5E}"/>
              </a:ext>
            </a:extLst>
          </p:cNvPr>
          <p:cNvSpPr/>
          <p:nvPr/>
        </p:nvSpPr>
        <p:spPr>
          <a:xfrm>
            <a:off x="461104" y="963361"/>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en-US" b="1" dirty="0">
                <a:solidFill>
                  <a:schemeClr val="bg1"/>
                </a:solidFill>
                <a:latin typeface="Roboto" panose="02000000000000000000" pitchFamily="2" charset="0"/>
                <a:ea typeface="Roboto" panose="02000000000000000000" pitchFamily="2" charset="0"/>
                <a:cs typeface="Calibri" panose="020F0502020204030204" pitchFamily="34" charset="0"/>
              </a:rPr>
              <a:t>Data Preparation &amp; EDA</a:t>
            </a:r>
            <a:endParaRPr lang="en-IN" b="1" dirty="0">
              <a:solidFill>
                <a:schemeClr val="bg1"/>
              </a:solidFill>
              <a:latin typeface="Roboto" panose="02000000000000000000" pitchFamily="2" charset="0"/>
              <a:ea typeface="Roboto" panose="02000000000000000000" pitchFamily="2" charset="0"/>
              <a:cs typeface="Calibri" panose="020F0502020204030204" pitchFamily="34" charset="0"/>
            </a:endParaRPr>
          </a:p>
        </p:txBody>
      </p:sp>
      <p:sp>
        <p:nvSpPr>
          <p:cNvPr id="5" name="Arrow: Chevron 4">
            <a:extLst>
              <a:ext uri="{FF2B5EF4-FFF2-40B4-BE49-F238E27FC236}">
                <a16:creationId xmlns:a16="http://schemas.microsoft.com/office/drawing/2014/main" id="{05A10022-EE40-2123-F963-0AA946EC9891}"/>
              </a:ext>
            </a:extLst>
          </p:cNvPr>
          <p:cNvSpPr/>
          <p:nvPr/>
        </p:nvSpPr>
        <p:spPr>
          <a:xfrm>
            <a:off x="3369251" y="961521"/>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en-US" b="1" dirty="0">
                <a:solidFill>
                  <a:schemeClr val="bg1"/>
                </a:solidFill>
                <a:latin typeface="Calibri" panose="020F0502020204030204" pitchFamily="34" charset="0"/>
                <a:cs typeface="Calibri" panose="020F0502020204030204" pitchFamily="34" charset="0"/>
              </a:rPr>
              <a:t>New variable </a:t>
            </a:r>
            <a:r>
              <a:rPr lang="en-US" b="1" dirty="0">
                <a:solidFill>
                  <a:schemeClr val="bg1"/>
                </a:solidFill>
                <a:latin typeface="Roboto" panose="02000000000000000000" pitchFamily="2" charset="0"/>
                <a:ea typeface="Roboto" panose="02000000000000000000" pitchFamily="2" charset="0"/>
                <a:cs typeface="Calibri" panose="020F0502020204030204" pitchFamily="34" charset="0"/>
              </a:rPr>
              <a:t>creation</a:t>
            </a:r>
            <a:r>
              <a:rPr lang="en-US" b="1" dirty="0">
                <a:solidFill>
                  <a:schemeClr val="bg1"/>
                </a:solidFill>
                <a:latin typeface="Calibri" panose="020F0502020204030204" pitchFamily="34" charset="0"/>
                <a:cs typeface="Calibri" panose="020F0502020204030204" pitchFamily="34" charset="0"/>
              </a:rPr>
              <a:t> &amp; Selection</a:t>
            </a:r>
            <a:endParaRPr lang="en-IN" b="1" dirty="0">
              <a:solidFill>
                <a:schemeClr val="bg1"/>
              </a:solidFill>
              <a:latin typeface="Calibri" panose="020F0502020204030204" pitchFamily="34" charset="0"/>
              <a:cs typeface="Calibri" panose="020F0502020204030204" pitchFamily="34" charset="0"/>
            </a:endParaRPr>
          </a:p>
        </p:txBody>
      </p:sp>
      <p:sp>
        <p:nvSpPr>
          <p:cNvPr id="6" name="Arrow: Chevron 5">
            <a:extLst>
              <a:ext uri="{FF2B5EF4-FFF2-40B4-BE49-F238E27FC236}">
                <a16:creationId xmlns:a16="http://schemas.microsoft.com/office/drawing/2014/main" id="{1C2ABC7E-FB42-87DC-C102-DDDD7C315515}"/>
              </a:ext>
            </a:extLst>
          </p:cNvPr>
          <p:cNvSpPr/>
          <p:nvPr/>
        </p:nvSpPr>
        <p:spPr>
          <a:xfrm>
            <a:off x="6442804" y="963490"/>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en-US" b="1" dirty="0">
                <a:solidFill>
                  <a:schemeClr val="bg1"/>
                </a:solidFill>
                <a:latin typeface="Roboto" panose="02000000000000000000" pitchFamily="2" charset="0"/>
                <a:ea typeface="Roboto" panose="02000000000000000000" pitchFamily="2" charset="0"/>
                <a:cs typeface="Calibri" panose="020F0502020204030204" pitchFamily="34" charset="0"/>
              </a:rPr>
              <a:t>Model Development</a:t>
            </a:r>
            <a:endParaRPr lang="en-IN" b="1" dirty="0">
              <a:solidFill>
                <a:schemeClr val="bg1"/>
              </a:solidFill>
              <a:latin typeface="Roboto" panose="02000000000000000000" pitchFamily="2" charset="0"/>
              <a:ea typeface="Roboto" panose="02000000000000000000" pitchFamily="2"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C13A60C2-0306-15BC-CB1F-E2C12B7A42D3}"/>
              </a:ext>
            </a:extLst>
          </p:cNvPr>
          <p:cNvSpPr/>
          <p:nvPr/>
        </p:nvSpPr>
        <p:spPr>
          <a:xfrm>
            <a:off x="240124" y="1874009"/>
            <a:ext cx="2283460"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marL="179705" indent="-179705"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cs typeface="Calibri" panose="020F0502020204030204" pitchFamily="34" charset="0"/>
              </a:rPr>
              <a:t>Sub-setting (keeping relevant variables/records, e.g. splitting the target variable and seeing what happens in features.</a:t>
            </a:r>
          </a:p>
          <a:p>
            <a:pPr marL="179705" indent="-179705" algn="just">
              <a:buClr>
                <a:schemeClr val="bg1"/>
              </a:buClr>
              <a:buFont typeface="Arial" panose="020B0604020202020204" pitchFamily="34" charset="0"/>
              <a:buChar char="•"/>
            </a:pPr>
            <a:endParaRPr lang="en-US" sz="1100" dirty="0">
              <a:solidFill>
                <a:schemeClr val="bg1"/>
              </a:solidFill>
              <a:latin typeface="Roboto" panose="02000000000000000000" pitchFamily="2" charset="0"/>
              <a:ea typeface="Roboto" panose="02000000000000000000" pitchFamily="2" charset="0"/>
              <a:cs typeface="Calibri" panose="020F0502020204030204" pitchFamily="34" charset="0"/>
            </a:endParaRPr>
          </a:p>
          <a:p>
            <a:pPr marL="179705" indent="-179705"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cs typeface="Calibri" panose="020F0502020204030204" pitchFamily="34" charset="0"/>
              </a:rPr>
              <a:t>Extensive bi-variate analysis conducted on all meaningful variables.</a:t>
            </a:r>
          </a:p>
          <a:p>
            <a:pPr marL="179705" indent="-179705" algn="just">
              <a:buClr>
                <a:schemeClr val="bg1"/>
              </a:buClr>
              <a:buFont typeface="Arial" panose="020B0604020202020204" pitchFamily="34" charset="0"/>
              <a:buChar char="•"/>
            </a:pPr>
            <a:endParaRPr lang="en-US" sz="1100" dirty="0">
              <a:solidFill>
                <a:schemeClr val="bg1"/>
              </a:solidFill>
              <a:latin typeface="Roboto" panose="02000000000000000000" pitchFamily="2" charset="0"/>
              <a:ea typeface="Roboto" panose="02000000000000000000" pitchFamily="2" charset="0"/>
              <a:cs typeface="Calibri" panose="020F0502020204030204" pitchFamily="34" charset="0"/>
            </a:endParaRPr>
          </a:p>
          <a:p>
            <a:pPr marL="179705" indent="-179705"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cs typeface="Calibri" panose="020F0502020204030204" pitchFamily="34" charset="0"/>
              </a:rPr>
              <a:t>Rename the features into meaningful ones.</a:t>
            </a:r>
          </a:p>
          <a:p>
            <a:pPr algn="just">
              <a:buClr>
                <a:schemeClr val="bg1"/>
              </a:buClr>
            </a:pPr>
            <a:endParaRPr lang="en-US" sz="1100" dirty="0">
              <a:solidFill>
                <a:schemeClr val="bg1"/>
              </a:solidFill>
              <a:latin typeface="Roboto" panose="02000000000000000000" pitchFamily="2" charset="0"/>
              <a:ea typeface="Roboto" panose="02000000000000000000" pitchFamily="2"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42C3F6C2-3E72-D724-A661-AC8E0C842C46}"/>
              </a:ext>
            </a:extLst>
          </p:cNvPr>
          <p:cNvSpPr/>
          <p:nvPr/>
        </p:nvSpPr>
        <p:spPr>
          <a:xfrm>
            <a:off x="3219297" y="1894909"/>
            <a:ext cx="2283460"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marL="179705" indent="-179705"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cs typeface="Calibri" panose="020F0502020204030204" pitchFamily="34" charset="0"/>
              </a:rPr>
              <a:t>1 new variable is modified ( days to years ) for better understanding.</a:t>
            </a:r>
          </a:p>
          <a:p>
            <a:pPr marL="179705" indent="-179705" algn="just">
              <a:buClr>
                <a:schemeClr val="bg1"/>
              </a:buClr>
              <a:buFont typeface="Arial" panose="020B0604020202020204" pitchFamily="34" charset="0"/>
              <a:buChar char="•"/>
            </a:pPr>
            <a:endParaRPr lang="en-US" sz="1100" dirty="0">
              <a:solidFill>
                <a:schemeClr val="bg1"/>
              </a:solidFill>
              <a:latin typeface="Roboto" panose="02000000000000000000" pitchFamily="2" charset="0"/>
              <a:ea typeface="Roboto" panose="02000000000000000000" pitchFamily="2" charset="0"/>
              <a:cs typeface="Calibri" panose="020F0502020204030204" pitchFamily="34" charset="0"/>
            </a:endParaRPr>
          </a:p>
          <a:p>
            <a:pPr marL="179705" indent="-179705"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cs typeface="Calibri" panose="020F0502020204030204" pitchFamily="34" charset="0"/>
              </a:rPr>
              <a:t>1 variable is dropped off after Feature Engineering since they weak correlation with dependent variable.</a:t>
            </a:r>
          </a:p>
          <a:p>
            <a:pPr algn="just">
              <a:buClr>
                <a:schemeClr val="bg1"/>
              </a:buClr>
            </a:pPr>
            <a:endParaRPr lang="en-US" sz="1100" dirty="0">
              <a:solidFill>
                <a:schemeClr val="bg1"/>
              </a:solidFill>
              <a:latin typeface="Roboto" panose="02000000000000000000" pitchFamily="2" charset="0"/>
              <a:ea typeface="Roboto" panose="02000000000000000000" pitchFamily="2" charset="0"/>
              <a:cs typeface="Calibri" panose="020F0502020204030204" pitchFamily="34" charset="0"/>
            </a:endParaRPr>
          </a:p>
          <a:p>
            <a:pPr marL="179705" indent="-179705"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cs typeface="Calibri" panose="020F0502020204030204" pitchFamily="34" charset="0"/>
              </a:rPr>
              <a:t>Used pandas get </a:t>
            </a:r>
            <a:r>
              <a:rPr lang="en-US" sz="1100" dirty="0" err="1">
                <a:solidFill>
                  <a:schemeClr val="bg1"/>
                </a:solidFill>
                <a:latin typeface="Roboto" panose="02000000000000000000" pitchFamily="2" charset="0"/>
                <a:ea typeface="Roboto" panose="02000000000000000000" pitchFamily="2" charset="0"/>
                <a:cs typeface="Calibri" panose="020F0502020204030204" pitchFamily="34" charset="0"/>
              </a:rPr>
              <a:t>dummis</a:t>
            </a:r>
            <a:r>
              <a:rPr lang="en-US" sz="1100" dirty="0">
                <a:solidFill>
                  <a:schemeClr val="bg1"/>
                </a:solidFill>
                <a:latin typeface="Roboto" panose="02000000000000000000" pitchFamily="2" charset="0"/>
                <a:ea typeface="Roboto" panose="02000000000000000000" pitchFamily="2" charset="0"/>
                <a:cs typeface="Calibri" panose="020F0502020204030204" pitchFamily="34" charset="0"/>
              </a:rPr>
              <a:t> to create dummy variables ( get dummies ).</a:t>
            </a:r>
          </a:p>
        </p:txBody>
      </p:sp>
      <p:sp>
        <p:nvSpPr>
          <p:cNvPr id="9" name="Rectangle: Rounded Corners 8">
            <a:extLst>
              <a:ext uri="{FF2B5EF4-FFF2-40B4-BE49-F238E27FC236}">
                <a16:creationId xmlns:a16="http://schemas.microsoft.com/office/drawing/2014/main" id="{C62B781E-C44A-A6D2-2E79-EA8B871C2361}"/>
              </a:ext>
            </a:extLst>
          </p:cNvPr>
          <p:cNvSpPr/>
          <p:nvPr/>
        </p:nvSpPr>
        <p:spPr>
          <a:xfrm>
            <a:off x="6205902" y="1894909"/>
            <a:ext cx="2457356"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marL="179705" indent="-179705"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cs typeface="Calibri" panose="020F0502020204030204" pitchFamily="34" charset="0"/>
              </a:rPr>
              <a:t>Decision tree is chosen as the preferred modeling technique since the predicted feature is discrete.</a:t>
            </a:r>
          </a:p>
          <a:p>
            <a:pPr marL="179705" indent="-179705" algn="just">
              <a:buClr>
                <a:schemeClr val="bg1"/>
              </a:buClr>
              <a:buFont typeface="Arial" panose="020B0604020202020204" pitchFamily="34" charset="0"/>
              <a:buChar char="•"/>
            </a:pPr>
            <a:endParaRPr lang="en-US" sz="1100" dirty="0">
              <a:solidFill>
                <a:schemeClr val="bg1"/>
              </a:solidFill>
              <a:latin typeface="Roboto" panose="02000000000000000000" pitchFamily="2" charset="0"/>
              <a:ea typeface="Roboto" panose="02000000000000000000" pitchFamily="2" charset="0"/>
              <a:cs typeface="Calibri" panose="020F0502020204030204" pitchFamily="34" charset="0"/>
            </a:endParaRPr>
          </a:p>
          <a:p>
            <a:pPr marL="179705" indent="-179705"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cs typeface="Calibri" panose="020F0502020204030204" pitchFamily="34" charset="0"/>
              </a:rPr>
              <a:t>We also use Logistic Regression for this.</a:t>
            </a:r>
          </a:p>
          <a:p>
            <a:pPr marL="179705" indent="-179705" algn="just">
              <a:buClr>
                <a:schemeClr val="bg1"/>
              </a:buClr>
              <a:buFont typeface="Arial" panose="020B0604020202020204" pitchFamily="34" charset="0"/>
              <a:buChar char="•"/>
            </a:pPr>
            <a:endParaRPr lang="en-US" sz="1100" dirty="0">
              <a:solidFill>
                <a:schemeClr val="bg1"/>
              </a:solidFill>
              <a:latin typeface="Roboto" panose="02000000000000000000" pitchFamily="2" charset="0"/>
              <a:ea typeface="Roboto" panose="02000000000000000000" pitchFamily="2" charset="0"/>
              <a:cs typeface="Calibri" panose="020F0502020204030204" pitchFamily="34" charset="0"/>
            </a:endParaRPr>
          </a:p>
          <a:p>
            <a:pPr marL="179705" indent="-179705"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cs typeface="Calibri" panose="020F0502020204030204" pitchFamily="34" charset="0"/>
              </a:rPr>
              <a:t>We develop the model based on the metrics. </a:t>
            </a:r>
          </a:p>
        </p:txBody>
      </p:sp>
    </p:spTree>
    <p:extLst>
      <p:ext uri="{BB962C8B-B14F-4D97-AF65-F5344CB8AC3E}">
        <p14:creationId xmlns:p14="http://schemas.microsoft.com/office/powerpoint/2010/main" val="108637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0"/>
            <a:ext cx="9144001" cy="5143499"/>
          </a:xfrm>
          <a:prstGeom prst="rect">
            <a:avLst/>
          </a:prstGeom>
          <a:noFill/>
          <a:ln>
            <a:noFill/>
          </a:ln>
        </p:spPr>
      </p:pic>
      <p:sp>
        <p:nvSpPr>
          <p:cNvPr id="3" name="Title 2">
            <a:extLst>
              <a:ext uri="{FF2B5EF4-FFF2-40B4-BE49-F238E27FC236}">
                <a16:creationId xmlns:a16="http://schemas.microsoft.com/office/drawing/2014/main" id="{5666E6EB-4280-215D-8182-F50079400257}"/>
              </a:ext>
            </a:extLst>
          </p:cNvPr>
          <p:cNvSpPr>
            <a:spLocks noGrp="1"/>
          </p:cNvSpPr>
          <p:nvPr>
            <p:ph type="title"/>
          </p:nvPr>
        </p:nvSpPr>
        <p:spPr>
          <a:xfrm>
            <a:off x="2290684" y="248325"/>
            <a:ext cx="4702629" cy="259037"/>
          </a:xfrm>
        </p:spPr>
        <p:txBody>
          <a:bodyPr>
            <a:normAutofit fontScale="90000"/>
          </a:bodyPr>
          <a:lstStyle/>
          <a:p>
            <a:r>
              <a:rPr lang="en-IN" sz="2000" b="1" dirty="0">
                <a:solidFill>
                  <a:schemeClr val="tx2"/>
                </a:solidFill>
                <a:latin typeface="Roboto" panose="02000000000000000000" pitchFamily="2" charset="0"/>
                <a:ea typeface="Roboto" panose="02000000000000000000" pitchFamily="2" charset="0"/>
              </a:rPr>
              <a:t>Correlation plot </a:t>
            </a:r>
          </a:p>
        </p:txBody>
      </p:sp>
      <p:pic>
        <p:nvPicPr>
          <p:cNvPr id="1026" name="Picture 2">
            <a:extLst>
              <a:ext uri="{FF2B5EF4-FFF2-40B4-BE49-F238E27FC236}">
                <a16:creationId xmlns:a16="http://schemas.microsoft.com/office/drawing/2014/main" id="{5107AB95-7DDE-2B8A-0BE9-916C9BDF4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15" y="781241"/>
            <a:ext cx="5173981" cy="36207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F53094-13C0-080F-F8B2-B14E7C3B27E4}"/>
              </a:ext>
            </a:extLst>
          </p:cNvPr>
          <p:cNvSpPr txBox="1"/>
          <p:nvPr/>
        </p:nvSpPr>
        <p:spPr>
          <a:xfrm>
            <a:off x="5353555" y="1166302"/>
            <a:ext cx="2559013" cy="307777"/>
          </a:xfrm>
          <a:prstGeom prst="rect">
            <a:avLst/>
          </a:prstGeom>
          <a:noFill/>
        </p:spPr>
        <p:txBody>
          <a:bodyPr wrap="square" rtlCol="0">
            <a:spAutoFit/>
          </a:bodyPr>
          <a:lstStyle/>
          <a:p>
            <a:r>
              <a:rPr lang="en-IN" b="1" dirty="0">
                <a:solidFill>
                  <a:schemeClr val="tx2"/>
                </a:solidFill>
                <a:latin typeface="Roboto" panose="02000000000000000000" pitchFamily="2" charset="0"/>
                <a:ea typeface="Roboto" panose="02000000000000000000" pitchFamily="2" charset="0"/>
              </a:rPr>
              <a:t>Key Findings:</a:t>
            </a:r>
          </a:p>
        </p:txBody>
      </p:sp>
      <p:grpSp>
        <p:nvGrpSpPr>
          <p:cNvPr id="7" name="Google Shape;114;p15">
            <a:extLst>
              <a:ext uri="{FF2B5EF4-FFF2-40B4-BE49-F238E27FC236}">
                <a16:creationId xmlns:a16="http://schemas.microsoft.com/office/drawing/2014/main" id="{CB83435B-5FCD-3D68-CF65-DFEFDEC9EFEA}"/>
              </a:ext>
            </a:extLst>
          </p:cNvPr>
          <p:cNvGrpSpPr/>
          <p:nvPr/>
        </p:nvGrpSpPr>
        <p:grpSpPr>
          <a:xfrm>
            <a:off x="3004458" y="386767"/>
            <a:ext cx="3717944" cy="256032"/>
            <a:chOff x="0" y="0"/>
            <a:chExt cx="11074000" cy="651822"/>
          </a:xfrm>
        </p:grpSpPr>
        <p:sp>
          <p:nvSpPr>
            <p:cNvPr id="8" name="Google Shape;115;p15">
              <a:extLst>
                <a:ext uri="{FF2B5EF4-FFF2-40B4-BE49-F238E27FC236}">
                  <a16:creationId xmlns:a16="http://schemas.microsoft.com/office/drawing/2014/main" id="{FE89050E-03E8-95DC-D5D1-EB9A55CC6ABE}"/>
                </a:ext>
              </a:extLst>
            </p:cNvPr>
            <p:cNvSpPr/>
            <p:nvPr/>
          </p:nvSpPr>
          <p:spPr>
            <a:xfrm>
              <a:off x="651821" y="322861"/>
              <a:ext cx="10422179" cy="52811"/>
            </a:xfrm>
            <a:custGeom>
              <a:avLst/>
              <a:gdLst/>
              <a:ahLst/>
              <a:cxnLst/>
              <a:rect l="l" t="t" r="r" b="b"/>
              <a:pathLst>
                <a:path w="13784599" h="69850" extrusionOk="0">
                  <a:moveTo>
                    <a:pt x="13493769" y="0"/>
                  </a:moveTo>
                  <a:lnTo>
                    <a:pt x="0" y="0"/>
                  </a:lnTo>
                  <a:lnTo>
                    <a:pt x="0" y="69850"/>
                  </a:lnTo>
                  <a:lnTo>
                    <a:pt x="13784599" y="69850"/>
                  </a:lnTo>
                  <a:lnTo>
                    <a:pt x="13784599" y="0"/>
                  </a:lnTo>
                  <a:close/>
                </a:path>
              </a:pathLst>
            </a:custGeom>
            <a:solidFill>
              <a:srgbClr val="F8F8F8">
                <a:alpha val="29803"/>
              </a:srgbClr>
            </a:solidFill>
            <a:ln>
              <a:noFill/>
            </a:ln>
          </p:spPr>
        </p:sp>
        <p:pic>
          <p:nvPicPr>
            <p:cNvPr id="9" name="Google Shape;116;p15">
              <a:extLst>
                <a:ext uri="{FF2B5EF4-FFF2-40B4-BE49-F238E27FC236}">
                  <a16:creationId xmlns:a16="http://schemas.microsoft.com/office/drawing/2014/main" id="{BC1A5D7B-9644-331A-717E-EBB2AD9A94F6}"/>
                </a:ext>
              </a:extLst>
            </p:cNvPr>
            <p:cNvPicPr preferRelativeResize="0"/>
            <p:nvPr/>
          </p:nvPicPr>
          <p:blipFill rotWithShape="1">
            <a:blip r:embed="rId4">
              <a:alphaModFix/>
            </a:blip>
            <a:srcRect/>
            <a:stretch/>
          </p:blipFill>
          <p:spPr>
            <a:xfrm>
              <a:off x="0" y="0"/>
              <a:ext cx="651822" cy="651822"/>
            </a:xfrm>
            <a:prstGeom prst="rect">
              <a:avLst/>
            </a:prstGeom>
            <a:noFill/>
            <a:ln>
              <a:noFill/>
            </a:ln>
          </p:spPr>
        </p:pic>
      </p:grpSp>
      <p:sp>
        <p:nvSpPr>
          <p:cNvPr id="11" name="TextBox 10">
            <a:extLst>
              <a:ext uri="{FF2B5EF4-FFF2-40B4-BE49-F238E27FC236}">
                <a16:creationId xmlns:a16="http://schemas.microsoft.com/office/drawing/2014/main" id="{B7F25B3F-34B9-15F6-A5E6-483159D5426D}"/>
              </a:ext>
            </a:extLst>
          </p:cNvPr>
          <p:cNvSpPr txBox="1"/>
          <p:nvPr/>
        </p:nvSpPr>
        <p:spPr>
          <a:xfrm>
            <a:off x="5403298" y="1544552"/>
            <a:ext cx="3595987" cy="2392963"/>
          </a:xfrm>
          <a:prstGeom prst="rect">
            <a:avLst/>
          </a:prstGeom>
          <a:noFill/>
        </p:spPr>
        <p:txBody>
          <a:bodyPr wrap="square">
            <a:spAutoFit/>
          </a:bodyPr>
          <a:lstStyle/>
          <a:p>
            <a:pPr marL="529619" marR="0" lvl="1" indent="-285750" algn="just" rtl="0">
              <a:lnSpc>
                <a:spcPct val="139973"/>
              </a:lnSpc>
              <a:spcBef>
                <a:spcPts val="0"/>
              </a:spcBef>
              <a:spcAft>
                <a:spcPts val="0"/>
              </a:spcAft>
              <a:buClr>
                <a:srgbClr val="FFFFFF"/>
              </a:buClr>
              <a:buSzPct val="100000"/>
              <a:buFont typeface="Arial" panose="020B0604020202020204" pitchFamily="34" charset="0"/>
              <a:buChar char="•"/>
            </a:pPr>
            <a:r>
              <a:rPr lang="en-IN" sz="1200" dirty="0">
                <a:solidFill>
                  <a:schemeClr val="bg1"/>
                </a:solidFill>
                <a:latin typeface="Roboto" panose="02000000000000000000" pitchFamily="2" charset="0"/>
                <a:ea typeface="Roboto" panose="02000000000000000000" pitchFamily="2" charset="0"/>
              </a:rPr>
              <a:t> From this correlation plot we   observed that there is negative correlation (Inversely proportional).</a:t>
            </a:r>
            <a:endParaRPr lang="en-US" sz="1200" dirty="0">
              <a:solidFill>
                <a:schemeClr val="bg1"/>
              </a:solidFill>
              <a:latin typeface="Roboto" panose="02000000000000000000" pitchFamily="2" charset="0"/>
              <a:ea typeface="Roboto" panose="02000000000000000000" pitchFamily="2" charset="0"/>
            </a:endParaRPr>
          </a:p>
          <a:p>
            <a:pPr marL="529619" marR="0" lvl="1" indent="-285750" algn="just" rtl="0">
              <a:lnSpc>
                <a:spcPct val="139973"/>
              </a:lnSpc>
              <a:spcBef>
                <a:spcPts val="0"/>
              </a:spcBef>
              <a:spcAft>
                <a:spcPts val="0"/>
              </a:spcAft>
              <a:buClr>
                <a:srgbClr val="FFFFFF"/>
              </a:buClr>
              <a:buSzPct val="100000"/>
              <a:buFont typeface="Arial" panose="020B0604020202020204" pitchFamily="34" charset="0"/>
              <a:buChar char="•"/>
            </a:pPr>
            <a:r>
              <a:rPr lang="en-IN" sz="1200" dirty="0">
                <a:solidFill>
                  <a:schemeClr val="bg1"/>
                </a:solidFill>
                <a:latin typeface="Roboto" panose="02000000000000000000" pitchFamily="2" charset="0"/>
                <a:ea typeface="Roboto" panose="02000000000000000000" pitchFamily="2" charset="0"/>
              </a:rPr>
              <a:t>Then we can say that credit score and Interest rate are negatively correlated</a:t>
            </a:r>
            <a:r>
              <a:rPr lang="en-US" sz="1200" dirty="0">
                <a:solidFill>
                  <a:schemeClr val="bg1"/>
                </a:solidFill>
                <a:latin typeface="Roboto" panose="02000000000000000000" pitchFamily="2" charset="0"/>
                <a:ea typeface="Roboto" panose="02000000000000000000" pitchFamily="2" charset="0"/>
              </a:rPr>
              <a:t>.</a:t>
            </a:r>
          </a:p>
          <a:p>
            <a:pPr marL="529619" marR="0" lvl="1" indent="-285750" algn="just" rtl="0">
              <a:lnSpc>
                <a:spcPct val="139973"/>
              </a:lnSpc>
              <a:spcBef>
                <a:spcPts val="0"/>
              </a:spcBef>
              <a:spcAft>
                <a:spcPts val="0"/>
              </a:spcAft>
              <a:buClr>
                <a:srgbClr val="FFFFFF"/>
              </a:buClr>
              <a:buSzPct val="100000"/>
              <a:buFont typeface="Arial" panose="020B0604020202020204" pitchFamily="34" charset="0"/>
              <a:buChar char="•"/>
            </a:pPr>
            <a:r>
              <a:rPr lang="en-IN" sz="1200" dirty="0">
                <a:solidFill>
                  <a:schemeClr val="bg1"/>
                </a:solidFill>
                <a:latin typeface="Roboto" panose="02000000000000000000" pitchFamily="2" charset="0"/>
                <a:ea typeface="Roboto" panose="02000000000000000000" pitchFamily="2" charset="0"/>
              </a:rPr>
              <a:t>Then we drop one of the variable from both</a:t>
            </a:r>
            <a:r>
              <a:rPr lang="en-US" sz="1200" dirty="0">
                <a:solidFill>
                  <a:schemeClr val="bg1"/>
                </a:solidFill>
                <a:latin typeface="Roboto" panose="02000000000000000000" pitchFamily="2" charset="0"/>
                <a:ea typeface="Roboto" panose="02000000000000000000" pitchFamily="2" charset="0"/>
              </a:rPr>
              <a:t>.</a:t>
            </a:r>
          </a:p>
          <a:p>
            <a:pPr marL="529619" marR="0" lvl="1" indent="-285750" algn="just" rtl="0">
              <a:lnSpc>
                <a:spcPct val="139973"/>
              </a:lnSpc>
              <a:spcBef>
                <a:spcPts val="0"/>
              </a:spcBef>
              <a:spcAft>
                <a:spcPts val="0"/>
              </a:spcAft>
              <a:buClr>
                <a:srgbClr val="FFFFFF"/>
              </a:buClr>
              <a:buSzPct val="100000"/>
              <a:buFont typeface="Arial" panose="020B0604020202020204" pitchFamily="34" charset="0"/>
              <a:buChar char="•"/>
            </a:pPr>
            <a:endParaRPr lang="en-US" sz="1200" dirty="0">
              <a:solidFill>
                <a:schemeClr val="bg1"/>
              </a:solidFill>
              <a:latin typeface="Roboto" panose="02000000000000000000" pitchFamily="2" charset="0"/>
              <a:ea typeface="Roboto" panose="02000000000000000000" pitchFamily="2" charset="0"/>
            </a:endParaRPr>
          </a:p>
          <a:p>
            <a:pPr marL="529619" marR="0" lvl="1" indent="-285750" algn="just" rtl="0">
              <a:lnSpc>
                <a:spcPct val="139973"/>
              </a:lnSpc>
              <a:spcBef>
                <a:spcPts val="0"/>
              </a:spcBef>
              <a:spcAft>
                <a:spcPts val="0"/>
              </a:spcAft>
              <a:buClr>
                <a:srgbClr val="FFFFFF"/>
              </a:buClr>
              <a:buSzPct val="100000"/>
              <a:buFont typeface="Arial" panose="020B0604020202020204" pitchFamily="34" charset="0"/>
              <a:buChar char="•"/>
            </a:pPr>
            <a:endParaRPr lang="en-US"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2282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5" name="TextBox 4">
            <a:extLst>
              <a:ext uri="{FF2B5EF4-FFF2-40B4-BE49-F238E27FC236}">
                <a16:creationId xmlns:a16="http://schemas.microsoft.com/office/drawing/2014/main" id="{830704FB-2A1D-5877-B2D4-44CC3391E20F}"/>
              </a:ext>
            </a:extLst>
          </p:cNvPr>
          <p:cNvSpPr txBox="1"/>
          <p:nvPr/>
        </p:nvSpPr>
        <p:spPr>
          <a:xfrm>
            <a:off x="3488524" y="197455"/>
            <a:ext cx="7714598" cy="646331"/>
          </a:xfrm>
          <a:prstGeom prst="rect">
            <a:avLst/>
          </a:prstGeom>
          <a:noFill/>
        </p:spPr>
        <p:txBody>
          <a:bodyPr wrap="square" rtlCol="0">
            <a:spAutoFit/>
          </a:bodyPr>
          <a:lstStyle/>
          <a:p>
            <a:r>
              <a:rPr lang="en-IN" sz="1800" b="1" dirty="0">
                <a:solidFill>
                  <a:schemeClr val="tx2"/>
                </a:solidFill>
                <a:latin typeface="Roboto" panose="02000000000000000000" pitchFamily="2" charset="0"/>
                <a:ea typeface="Roboto" panose="02000000000000000000" pitchFamily="2" charset="0"/>
              </a:rPr>
              <a:t>Features importance</a:t>
            </a:r>
          </a:p>
          <a:p>
            <a:endParaRPr lang="en-IN" sz="1800" b="1" dirty="0">
              <a:solidFill>
                <a:schemeClr val="tx2"/>
              </a:solidFill>
              <a:latin typeface="Roboto" panose="02000000000000000000" pitchFamily="2" charset="0"/>
              <a:ea typeface="Roboto" panose="02000000000000000000" pitchFamily="2" charset="0"/>
            </a:endParaRPr>
          </a:p>
        </p:txBody>
      </p:sp>
      <p:pic>
        <p:nvPicPr>
          <p:cNvPr id="2050" name="Picture 2">
            <a:extLst>
              <a:ext uri="{FF2B5EF4-FFF2-40B4-BE49-F238E27FC236}">
                <a16:creationId xmlns:a16="http://schemas.microsoft.com/office/drawing/2014/main" id="{85C4E126-99C3-11E6-E403-A728DF8DB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1" y="1029565"/>
            <a:ext cx="4339013" cy="308780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114;p15">
            <a:extLst>
              <a:ext uri="{FF2B5EF4-FFF2-40B4-BE49-F238E27FC236}">
                <a16:creationId xmlns:a16="http://schemas.microsoft.com/office/drawing/2014/main" id="{370EF94F-4316-EC54-7002-633A9A561A25}"/>
              </a:ext>
            </a:extLst>
          </p:cNvPr>
          <p:cNvGrpSpPr/>
          <p:nvPr/>
        </p:nvGrpSpPr>
        <p:grpSpPr>
          <a:xfrm>
            <a:off x="3004458" y="386767"/>
            <a:ext cx="3499104" cy="256032"/>
            <a:chOff x="0" y="0"/>
            <a:chExt cx="10422179" cy="651822"/>
          </a:xfrm>
        </p:grpSpPr>
        <p:sp>
          <p:nvSpPr>
            <p:cNvPr id="8" name="Google Shape;115;p15">
              <a:extLst>
                <a:ext uri="{FF2B5EF4-FFF2-40B4-BE49-F238E27FC236}">
                  <a16:creationId xmlns:a16="http://schemas.microsoft.com/office/drawing/2014/main" id="{E6D2C466-95C2-9E6A-CCEE-EFE01DA65961}"/>
                </a:ext>
              </a:extLst>
            </p:cNvPr>
            <p:cNvSpPr/>
            <p:nvPr/>
          </p:nvSpPr>
          <p:spPr>
            <a:xfrm>
              <a:off x="0" y="302866"/>
              <a:ext cx="10422179" cy="52812"/>
            </a:xfrm>
            <a:custGeom>
              <a:avLst/>
              <a:gdLst/>
              <a:ahLst/>
              <a:cxnLst/>
              <a:rect l="l" t="t" r="r" b="b"/>
              <a:pathLst>
                <a:path w="13784599" h="69850" extrusionOk="0">
                  <a:moveTo>
                    <a:pt x="13493769" y="0"/>
                  </a:moveTo>
                  <a:lnTo>
                    <a:pt x="0" y="0"/>
                  </a:lnTo>
                  <a:lnTo>
                    <a:pt x="0" y="69850"/>
                  </a:lnTo>
                  <a:lnTo>
                    <a:pt x="13784599" y="69850"/>
                  </a:lnTo>
                  <a:lnTo>
                    <a:pt x="13784599" y="0"/>
                  </a:lnTo>
                  <a:close/>
                </a:path>
              </a:pathLst>
            </a:custGeom>
            <a:solidFill>
              <a:srgbClr val="F8F8F8">
                <a:alpha val="29803"/>
              </a:srgbClr>
            </a:solidFill>
            <a:ln>
              <a:noFill/>
            </a:ln>
          </p:spPr>
        </p:sp>
        <p:pic>
          <p:nvPicPr>
            <p:cNvPr id="9" name="Google Shape;116;p15">
              <a:extLst>
                <a:ext uri="{FF2B5EF4-FFF2-40B4-BE49-F238E27FC236}">
                  <a16:creationId xmlns:a16="http://schemas.microsoft.com/office/drawing/2014/main" id="{E2E4EF73-5EE8-2DF9-22AF-DE7A003B5FDD}"/>
                </a:ext>
              </a:extLst>
            </p:cNvPr>
            <p:cNvPicPr preferRelativeResize="0"/>
            <p:nvPr/>
          </p:nvPicPr>
          <p:blipFill rotWithShape="1">
            <a:blip r:embed="rId4">
              <a:alphaModFix/>
            </a:blip>
            <a:srcRect/>
            <a:stretch/>
          </p:blipFill>
          <p:spPr>
            <a:xfrm>
              <a:off x="0" y="0"/>
              <a:ext cx="651822" cy="651822"/>
            </a:xfrm>
            <a:prstGeom prst="rect">
              <a:avLst/>
            </a:prstGeom>
            <a:noFill/>
            <a:ln>
              <a:noFill/>
            </a:ln>
          </p:spPr>
        </p:pic>
      </p:grpSp>
      <p:sp>
        <p:nvSpPr>
          <p:cNvPr id="10" name="TextBox 9">
            <a:extLst>
              <a:ext uri="{FF2B5EF4-FFF2-40B4-BE49-F238E27FC236}">
                <a16:creationId xmlns:a16="http://schemas.microsoft.com/office/drawing/2014/main" id="{E437F5D9-53A7-776E-554B-36F5C69652F7}"/>
              </a:ext>
            </a:extLst>
          </p:cNvPr>
          <p:cNvSpPr txBox="1"/>
          <p:nvPr/>
        </p:nvSpPr>
        <p:spPr>
          <a:xfrm>
            <a:off x="4663442" y="1127069"/>
            <a:ext cx="5600700" cy="307777"/>
          </a:xfrm>
          <a:prstGeom prst="rect">
            <a:avLst/>
          </a:prstGeom>
          <a:noFill/>
        </p:spPr>
        <p:txBody>
          <a:bodyPr wrap="square">
            <a:spAutoFit/>
          </a:bodyPr>
          <a:lstStyle/>
          <a:p>
            <a:r>
              <a:rPr lang="en-IN" b="1" dirty="0">
                <a:solidFill>
                  <a:schemeClr val="tx2"/>
                </a:solidFill>
                <a:latin typeface="Roboto" panose="02000000000000000000" pitchFamily="2" charset="0"/>
                <a:ea typeface="Roboto" panose="02000000000000000000" pitchFamily="2" charset="0"/>
              </a:rPr>
              <a:t>Key Findings:</a:t>
            </a:r>
          </a:p>
        </p:txBody>
      </p:sp>
      <p:sp>
        <p:nvSpPr>
          <p:cNvPr id="12" name="TextBox 11">
            <a:extLst>
              <a:ext uri="{FF2B5EF4-FFF2-40B4-BE49-F238E27FC236}">
                <a16:creationId xmlns:a16="http://schemas.microsoft.com/office/drawing/2014/main" id="{36EF5A6A-DEDF-9A47-AD92-8F9046B6D3B8}"/>
              </a:ext>
            </a:extLst>
          </p:cNvPr>
          <p:cNvSpPr txBox="1"/>
          <p:nvPr/>
        </p:nvSpPr>
        <p:spPr>
          <a:xfrm>
            <a:off x="4772038" y="1434846"/>
            <a:ext cx="3463047" cy="2392258"/>
          </a:xfrm>
          <a:prstGeom prst="rect">
            <a:avLst/>
          </a:prstGeom>
          <a:noFill/>
        </p:spPr>
        <p:txBody>
          <a:bodyPr wrap="square">
            <a:spAutoFit/>
          </a:bodyPr>
          <a:lstStyle/>
          <a:p>
            <a:pPr marL="415319" lvl="1" indent="-171450" algn="just">
              <a:lnSpc>
                <a:spcPct val="139973"/>
              </a:lnSpc>
              <a:buClr>
                <a:srgbClr val="FFFFFF"/>
              </a:buClr>
              <a:buSzPct val="100000"/>
              <a:buFont typeface="Arial" panose="020B0604020202020204" pitchFamily="34" charset="0"/>
              <a:buChar char="•"/>
            </a:pPr>
            <a:r>
              <a:rPr lang="en-IN" sz="1200" dirty="0">
                <a:solidFill>
                  <a:schemeClr val="tx2"/>
                </a:solidFill>
              </a:rPr>
              <a:t> From this chart , we interpret that debts/income is the most important variable in this.</a:t>
            </a:r>
          </a:p>
          <a:p>
            <a:pPr marL="415319" lvl="1" indent="-171450" algn="just">
              <a:lnSpc>
                <a:spcPct val="139973"/>
              </a:lnSpc>
              <a:buClr>
                <a:srgbClr val="FFFFFF"/>
              </a:buClr>
              <a:buSzPct val="100000"/>
              <a:buFont typeface="Arial" panose="020B0604020202020204" pitchFamily="34" charset="0"/>
              <a:buChar char="•"/>
            </a:pPr>
            <a:r>
              <a:rPr lang="en-IN" sz="1200" dirty="0">
                <a:solidFill>
                  <a:schemeClr val="tx2"/>
                </a:solidFill>
              </a:rPr>
              <a:t>And we see importance of features in the data given.</a:t>
            </a:r>
          </a:p>
          <a:p>
            <a:pPr marL="415319" lvl="1" indent="-171450" algn="just">
              <a:lnSpc>
                <a:spcPct val="139973"/>
              </a:lnSpc>
              <a:buClr>
                <a:srgbClr val="FFFFFF"/>
              </a:buClr>
              <a:buSzPct val="100000"/>
              <a:buFont typeface="Arial" panose="020B0604020202020204" pitchFamily="34" charset="0"/>
              <a:buChar char="•"/>
            </a:pPr>
            <a:r>
              <a:rPr lang="en-IN" sz="1200" dirty="0">
                <a:solidFill>
                  <a:schemeClr val="tx2"/>
                </a:solidFill>
              </a:rPr>
              <a:t>Due feature has less importance</a:t>
            </a:r>
            <a:r>
              <a:rPr lang="en-US" sz="1200" dirty="0">
                <a:solidFill>
                  <a:schemeClr val="bg1"/>
                </a:solidFill>
                <a:latin typeface="Roboto" panose="02000000000000000000" pitchFamily="2" charset="0"/>
                <a:ea typeface="Roboto" panose="02000000000000000000" pitchFamily="2" charset="0"/>
              </a:rPr>
              <a:t>.</a:t>
            </a:r>
          </a:p>
          <a:p>
            <a:pPr marL="415319" lvl="1" indent="-171450" algn="just">
              <a:lnSpc>
                <a:spcPct val="139973"/>
              </a:lnSpc>
              <a:buClr>
                <a:srgbClr val="FFFFFF"/>
              </a:buClr>
              <a:buSzPct val="100000"/>
              <a:buFont typeface="Arial" panose="020B0604020202020204" pitchFamily="34" charset="0"/>
              <a:buChar char="•"/>
            </a:pPr>
            <a:r>
              <a:rPr lang="en-IN" sz="1200" dirty="0">
                <a:solidFill>
                  <a:schemeClr val="tx2"/>
                </a:solidFill>
              </a:rPr>
              <a:t>Annual income , Interest rate are also having higher  importance while predicting the target</a:t>
            </a:r>
            <a:r>
              <a:rPr lang="en-US" sz="1200" dirty="0">
                <a:solidFill>
                  <a:schemeClr val="bg1"/>
                </a:solidFill>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351005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3" name="TextBox 2">
            <a:extLst>
              <a:ext uri="{FF2B5EF4-FFF2-40B4-BE49-F238E27FC236}">
                <a16:creationId xmlns:a16="http://schemas.microsoft.com/office/drawing/2014/main" id="{884988E9-2C5A-43A8-21FC-0B2E3663AD2B}"/>
              </a:ext>
            </a:extLst>
          </p:cNvPr>
          <p:cNvSpPr txBox="1"/>
          <p:nvPr/>
        </p:nvSpPr>
        <p:spPr>
          <a:xfrm>
            <a:off x="314960" y="149573"/>
            <a:ext cx="6187440" cy="461665"/>
          </a:xfrm>
          <a:prstGeom prst="rect">
            <a:avLst/>
          </a:prstGeom>
          <a:noFill/>
        </p:spPr>
        <p:txBody>
          <a:bodyPr wrap="square" rtlCol="0">
            <a:spAutoFit/>
          </a:bodyPr>
          <a:lstStyle/>
          <a:p>
            <a:r>
              <a:rPr lang="en-IN" sz="2400" b="1" dirty="0">
                <a:solidFill>
                  <a:schemeClr val="tx2"/>
                </a:solidFill>
                <a:latin typeface="Roboto" panose="02000000000000000000" pitchFamily="2" charset="0"/>
                <a:ea typeface="Roboto" panose="02000000000000000000" pitchFamily="2" charset="0"/>
              </a:rPr>
              <a:t>Why this Algorithm  ???</a:t>
            </a:r>
          </a:p>
        </p:txBody>
      </p:sp>
      <p:sp>
        <p:nvSpPr>
          <p:cNvPr id="4" name="TextBox 3">
            <a:extLst>
              <a:ext uri="{FF2B5EF4-FFF2-40B4-BE49-F238E27FC236}">
                <a16:creationId xmlns:a16="http://schemas.microsoft.com/office/drawing/2014/main" id="{730CDF31-1D24-9C25-2AB9-2D50D6D07013}"/>
              </a:ext>
            </a:extLst>
          </p:cNvPr>
          <p:cNvSpPr txBox="1"/>
          <p:nvPr/>
        </p:nvSpPr>
        <p:spPr>
          <a:xfrm>
            <a:off x="396240" y="642891"/>
            <a:ext cx="7566660" cy="3600986"/>
          </a:xfrm>
          <a:prstGeom prst="rect">
            <a:avLst/>
          </a:prstGeom>
          <a:noFill/>
        </p:spPr>
        <p:txBody>
          <a:bodyPr wrap="square" rtlCol="0">
            <a:spAutoFit/>
          </a:bodyPr>
          <a:lstStyle/>
          <a:p>
            <a:pPr algn="just">
              <a:buClr>
                <a:schemeClr val="bg1"/>
              </a:buClr>
            </a:pPr>
            <a:endParaRPr lang="en-US" sz="1600" dirty="0">
              <a:solidFill>
                <a:schemeClr val="bg1"/>
              </a:solidFill>
            </a:endParaRPr>
          </a:p>
          <a:p>
            <a:pPr marL="285750" indent="-285750" algn="just">
              <a:buClr>
                <a:schemeClr val="bg1"/>
              </a:buClr>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 From the business problem we see that the independent variable which is target variable will be discrete. </a:t>
            </a:r>
          </a:p>
          <a:p>
            <a:pPr marL="285750" indent="-285750" algn="just">
              <a:buClr>
                <a:schemeClr val="bg1"/>
              </a:buClr>
              <a:buFont typeface="Arial" panose="020B0604020202020204" pitchFamily="34" charset="0"/>
              <a:buChar char="•"/>
            </a:pPr>
            <a:endParaRPr lang="en-US" dirty="0">
              <a:solidFill>
                <a:schemeClr val="bg1"/>
              </a:solidFill>
              <a:latin typeface="Roboto" panose="02000000000000000000" pitchFamily="2" charset="0"/>
              <a:ea typeface="Roboto" panose="02000000000000000000" pitchFamily="2" charset="0"/>
            </a:endParaRPr>
          </a:p>
          <a:p>
            <a:pPr marL="285750" indent="-285750" algn="just">
              <a:buClr>
                <a:schemeClr val="bg1"/>
              </a:buClr>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when the target variable is discrete we clearly say that this is a classification problem.</a:t>
            </a:r>
          </a:p>
          <a:p>
            <a:pPr marL="285750" indent="-285750" algn="just">
              <a:buClr>
                <a:schemeClr val="bg1"/>
              </a:buClr>
              <a:buFont typeface="Arial" panose="020B0604020202020204" pitchFamily="34" charset="0"/>
              <a:buChar char="•"/>
            </a:pPr>
            <a:endParaRPr lang="en-US" dirty="0">
              <a:solidFill>
                <a:schemeClr val="bg1"/>
              </a:solidFill>
              <a:latin typeface="Roboto" panose="02000000000000000000" pitchFamily="2" charset="0"/>
              <a:ea typeface="Roboto" panose="02000000000000000000" pitchFamily="2" charset="0"/>
            </a:endParaRPr>
          </a:p>
          <a:p>
            <a:pPr marL="285750" indent="-285750" algn="just">
              <a:buClr>
                <a:schemeClr val="bg1"/>
              </a:buClr>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 And we see that in the data there are two classes in the data then we say that this is a    binary classification. </a:t>
            </a:r>
          </a:p>
          <a:p>
            <a:pPr marL="285750" indent="-285750" algn="just">
              <a:buClr>
                <a:schemeClr val="bg1"/>
              </a:buClr>
              <a:buFont typeface="Arial" panose="020B0604020202020204" pitchFamily="34" charset="0"/>
              <a:buChar char="•"/>
            </a:pPr>
            <a:endParaRPr lang="en-US" dirty="0">
              <a:solidFill>
                <a:schemeClr val="bg1"/>
              </a:solidFill>
              <a:latin typeface="Roboto" panose="02000000000000000000" pitchFamily="2" charset="0"/>
              <a:ea typeface="Roboto" panose="02000000000000000000" pitchFamily="2" charset="0"/>
            </a:endParaRPr>
          </a:p>
          <a:p>
            <a:pPr marL="285750" indent="-285750" algn="just">
              <a:buClr>
                <a:schemeClr val="bg1"/>
              </a:buClr>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 From the binary classification the best and </a:t>
            </a:r>
            <a:r>
              <a:rPr lang="en-US" dirty="0" err="1">
                <a:solidFill>
                  <a:schemeClr val="bg1"/>
                </a:solidFill>
                <a:latin typeface="Roboto" panose="02000000000000000000" pitchFamily="2" charset="0"/>
                <a:ea typeface="Roboto" panose="02000000000000000000" pitchFamily="2" charset="0"/>
              </a:rPr>
              <a:t>intial</a:t>
            </a:r>
            <a:r>
              <a:rPr lang="en-US" dirty="0">
                <a:solidFill>
                  <a:schemeClr val="bg1"/>
                </a:solidFill>
                <a:latin typeface="Roboto" panose="02000000000000000000" pitchFamily="2" charset="0"/>
                <a:ea typeface="Roboto" panose="02000000000000000000" pitchFamily="2" charset="0"/>
              </a:rPr>
              <a:t> algorithm used will be Logistic Regression.</a:t>
            </a:r>
          </a:p>
          <a:p>
            <a:pPr marL="285750" indent="-285750" algn="just">
              <a:buClr>
                <a:schemeClr val="bg1"/>
              </a:buClr>
              <a:buFont typeface="Arial" panose="020B0604020202020204" pitchFamily="34" charset="0"/>
              <a:buChar char="•"/>
            </a:pPr>
            <a:endParaRPr lang="en-US" dirty="0">
              <a:solidFill>
                <a:schemeClr val="bg1"/>
              </a:solidFill>
              <a:latin typeface="Roboto" panose="02000000000000000000" pitchFamily="2" charset="0"/>
              <a:ea typeface="Roboto" panose="02000000000000000000" pitchFamily="2" charset="0"/>
            </a:endParaRPr>
          </a:p>
          <a:p>
            <a:pPr marL="285750" indent="-285750" algn="just">
              <a:buClr>
                <a:schemeClr val="bg1"/>
              </a:buClr>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  For this problem we use Decision Tree Classifier.</a:t>
            </a:r>
          </a:p>
          <a:p>
            <a:pPr marL="285750" indent="-285750" algn="just">
              <a:buClr>
                <a:schemeClr val="bg1"/>
              </a:buClr>
              <a:buFont typeface="Arial" panose="020B0604020202020204" pitchFamily="34" charset="0"/>
              <a:buChar char="•"/>
            </a:pPr>
            <a:endParaRPr lang="en-US" dirty="0">
              <a:solidFill>
                <a:schemeClr val="bg1"/>
              </a:solidFill>
              <a:latin typeface="Roboto" panose="02000000000000000000" pitchFamily="2" charset="0"/>
              <a:ea typeface="Roboto" panose="02000000000000000000" pitchFamily="2" charset="0"/>
            </a:endParaRPr>
          </a:p>
          <a:p>
            <a:pPr marL="285750" indent="-285750" algn="just">
              <a:buClr>
                <a:schemeClr val="bg1"/>
              </a:buClr>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 Another algorithms to be used – KNN , Naïve Bayes , SVC , Random Forest.          </a:t>
            </a:r>
          </a:p>
          <a:p>
            <a:pPr marL="285750" indent="-285750" algn="just">
              <a:buClr>
                <a:schemeClr val="bg1"/>
              </a:buClr>
              <a:buFont typeface="Wingdings" panose="05000000000000000000" pitchFamily="2" charset="2"/>
              <a:buChar char="q"/>
            </a:pPr>
            <a:endParaRPr lang="en-IN" sz="1600" dirty="0"/>
          </a:p>
        </p:txBody>
      </p:sp>
    </p:spTree>
    <p:extLst>
      <p:ext uri="{BB962C8B-B14F-4D97-AF65-F5344CB8AC3E}">
        <p14:creationId xmlns:p14="http://schemas.microsoft.com/office/powerpoint/2010/main" val="271894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14;p41">
            <a:extLst>
              <a:ext uri="{FF2B5EF4-FFF2-40B4-BE49-F238E27FC236}">
                <a16:creationId xmlns:a16="http://schemas.microsoft.com/office/drawing/2014/main" id="{B2A362FD-11A6-27AC-43F4-764586010B23}"/>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5" name="TextBox 4">
            <a:extLst>
              <a:ext uri="{FF2B5EF4-FFF2-40B4-BE49-F238E27FC236}">
                <a16:creationId xmlns:a16="http://schemas.microsoft.com/office/drawing/2014/main" id="{70D14F9E-2E45-8945-D0CA-97E95E7EDE93}"/>
              </a:ext>
            </a:extLst>
          </p:cNvPr>
          <p:cNvSpPr txBox="1"/>
          <p:nvPr/>
        </p:nvSpPr>
        <p:spPr>
          <a:xfrm>
            <a:off x="249936" y="248448"/>
            <a:ext cx="4572000" cy="369332"/>
          </a:xfrm>
          <a:prstGeom prst="rect">
            <a:avLst/>
          </a:prstGeom>
          <a:noFill/>
        </p:spPr>
        <p:txBody>
          <a:bodyPr wrap="square">
            <a:spAutoFit/>
          </a:bodyPr>
          <a:lstStyle/>
          <a:p>
            <a:r>
              <a:rPr lang="en-IN" sz="1800" b="1" u="sng" dirty="0">
                <a:solidFill>
                  <a:schemeClr val="bg1"/>
                </a:solidFill>
                <a:latin typeface="Roboto" panose="02000000000000000000" pitchFamily="2" charset="0"/>
                <a:ea typeface="Roboto" panose="02000000000000000000" pitchFamily="2" charset="0"/>
              </a:rPr>
              <a:t>Decision tree for categorical variable :</a:t>
            </a:r>
          </a:p>
        </p:txBody>
      </p:sp>
      <p:pic>
        <p:nvPicPr>
          <p:cNvPr id="6" name="Picture 5">
            <a:extLst>
              <a:ext uri="{FF2B5EF4-FFF2-40B4-BE49-F238E27FC236}">
                <a16:creationId xmlns:a16="http://schemas.microsoft.com/office/drawing/2014/main" id="{52D4CFF3-EEB6-C39A-62C6-481DA955E945}"/>
              </a:ext>
            </a:extLst>
          </p:cNvPr>
          <p:cNvPicPr>
            <a:picLocks noChangeAspect="1"/>
          </p:cNvPicPr>
          <p:nvPr/>
        </p:nvPicPr>
        <p:blipFill>
          <a:blip r:embed="rId3"/>
          <a:stretch>
            <a:fillRect/>
          </a:stretch>
        </p:blipFill>
        <p:spPr>
          <a:xfrm>
            <a:off x="403612" y="1081461"/>
            <a:ext cx="4168388" cy="2759019"/>
          </a:xfrm>
          <a:prstGeom prst="rect">
            <a:avLst/>
          </a:prstGeom>
        </p:spPr>
      </p:pic>
      <p:sp>
        <p:nvSpPr>
          <p:cNvPr id="8" name="TextBox 7">
            <a:extLst>
              <a:ext uri="{FF2B5EF4-FFF2-40B4-BE49-F238E27FC236}">
                <a16:creationId xmlns:a16="http://schemas.microsoft.com/office/drawing/2014/main" id="{7E08346E-A238-5EF0-F544-6F135EA779EF}"/>
              </a:ext>
            </a:extLst>
          </p:cNvPr>
          <p:cNvSpPr txBox="1"/>
          <p:nvPr/>
        </p:nvSpPr>
        <p:spPr>
          <a:xfrm>
            <a:off x="4168388" y="2863727"/>
            <a:ext cx="4572000" cy="1600438"/>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sz="1200" dirty="0">
                <a:solidFill>
                  <a:schemeClr val="bg1"/>
                </a:solidFill>
                <a:latin typeface="Roboto" panose="02000000000000000000" pitchFamily="2" charset="0"/>
                <a:ea typeface="Roboto" panose="02000000000000000000" pitchFamily="2" charset="0"/>
              </a:rPr>
              <a:t>From this decision tree we see the decision categorical variables .</a:t>
            </a:r>
          </a:p>
          <a:p>
            <a:pPr marL="285750" indent="-285750">
              <a:buClr>
                <a:schemeClr val="bg1"/>
              </a:buClr>
              <a:buFont typeface="Arial" panose="020B0604020202020204" pitchFamily="34" charset="0"/>
              <a:buChar char="•"/>
            </a:pPr>
            <a:r>
              <a:rPr lang="en-IN" sz="1200" dirty="0">
                <a:solidFill>
                  <a:schemeClr val="bg1"/>
                </a:solidFill>
                <a:latin typeface="Roboto" panose="02000000000000000000" pitchFamily="2" charset="0"/>
                <a:ea typeface="Roboto" panose="02000000000000000000" pitchFamily="2" charset="0"/>
              </a:rPr>
              <a:t>We know that split for categorical variable is based on </a:t>
            </a:r>
          </a:p>
          <a:p>
            <a:pPr>
              <a:buClr>
                <a:schemeClr val="bg1"/>
              </a:buClr>
            </a:pPr>
            <a:r>
              <a:rPr lang="en-IN" sz="1200" dirty="0">
                <a:solidFill>
                  <a:schemeClr val="bg1"/>
                </a:solidFill>
                <a:latin typeface="Roboto" panose="02000000000000000000" pitchFamily="2" charset="0"/>
                <a:ea typeface="Roboto" panose="02000000000000000000" pitchFamily="2" charset="0"/>
              </a:rPr>
              <a:t>       - Entropy.</a:t>
            </a:r>
          </a:p>
          <a:p>
            <a:pPr>
              <a:buClr>
                <a:schemeClr val="bg1"/>
              </a:buClr>
            </a:pPr>
            <a:r>
              <a:rPr lang="en-IN" sz="1200" dirty="0">
                <a:solidFill>
                  <a:schemeClr val="bg1"/>
                </a:solidFill>
                <a:latin typeface="Roboto" panose="02000000000000000000" pitchFamily="2" charset="0"/>
                <a:ea typeface="Roboto" panose="02000000000000000000" pitchFamily="2" charset="0"/>
              </a:rPr>
              <a:t>       - Gini.</a:t>
            </a:r>
          </a:p>
          <a:p>
            <a:pPr marL="285750" indent="-285750">
              <a:buClr>
                <a:schemeClr val="bg1"/>
              </a:buClr>
              <a:buFont typeface="Arial" panose="020B0604020202020204" pitchFamily="34" charset="0"/>
              <a:buChar char="•"/>
            </a:pPr>
            <a:r>
              <a:rPr lang="en-IN" sz="1200" dirty="0">
                <a:solidFill>
                  <a:schemeClr val="bg1"/>
                </a:solidFill>
                <a:latin typeface="Roboto" panose="02000000000000000000" pitchFamily="2" charset="0"/>
                <a:ea typeface="Roboto" panose="02000000000000000000" pitchFamily="2" charset="0"/>
              </a:rPr>
              <a:t>Whenever the Gini value is nearer to zero </a:t>
            </a:r>
            <a:r>
              <a:rPr lang="en-US" sz="1200" dirty="0">
                <a:solidFill>
                  <a:schemeClr val="bg1"/>
                </a:solidFill>
                <a:latin typeface="Roboto" panose="02000000000000000000" pitchFamily="2" charset="0"/>
                <a:ea typeface="Roboto" panose="02000000000000000000" pitchFamily="2" charset="0"/>
              </a:rPr>
              <a:t>its the pure and best split.</a:t>
            </a:r>
          </a:p>
          <a:p>
            <a:pPr marL="285750" indent="-285750">
              <a:buClr>
                <a:schemeClr val="bg1"/>
              </a:buClr>
              <a:buFont typeface="Arial" panose="020B0604020202020204" pitchFamily="34" charset="0"/>
              <a:buChar char="•"/>
            </a:pPr>
            <a:endParaRPr lang="en-IN"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7200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sp>
        <p:nvSpPr>
          <p:cNvPr id="4" name="TextBox 3">
            <a:extLst>
              <a:ext uri="{FF2B5EF4-FFF2-40B4-BE49-F238E27FC236}">
                <a16:creationId xmlns:a16="http://schemas.microsoft.com/office/drawing/2014/main" id="{BA718645-7F6F-0231-9047-1322B64EE2C3}"/>
              </a:ext>
            </a:extLst>
          </p:cNvPr>
          <p:cNvSpPr txBox="1"/>
          <p:nvPr/>
        </p:nvSpPr>
        <p:spPr>
          <a:xfrm>
            <a:off x="416560" y="171092"/>
            <a:ext cx="5090160" cy="369332"/>
          </a:xfrm>
          <a:prstGeom prst="rect">
            <a:avLst/>
          </a:prstGeom>
          <a:noFill/>
        </p:spPr>
        <p:txBody>
          <a:bodyPr wrap="square" rtlCol="0">
            <a:spAutoFit/>
          </a:bodyPr>
          <a:lstStyle/>
          <a:p>
            <a:r>
              <a:rPr lang="en-US" sz="1800" b="1" u="sng" dirty="0">
                <a:solidFill>
                  <a:schemeClr val="bg1"/>
                </a:solidFill>
                <a:latin typeface="Roboto" panose="02000000000000000000" pitchFamily="2" charset="0"/>
                <a:ea typeface="Roboto" panose="02000000000000000000" pitchFamily="2" charset="0"/>
              </a:rPr>
              <a:t>Model building</a:t>
            </a:r>
            <a:endParaRPr lang="en-IN" sz="1800" b="1" dirty="0">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A1A2F2DF-F390-EFE1-47FE-6221FE6F7F23}"/>
              </a:ext>
            </a:extLst>
          </p:cNvPr>
          <p:cNvSpPr txBox="1"/>
          <p:nvPr/>
        </p:nvSpPr>
        <p:spPr>
          <a:xfrm>
            <a:off x="416560" y="2495548"/>
            <a:ext cx="4450080" cy="369332"/>
          </a:xfrm>
          <a:prstGeom prst="rect">
            <a:avLst/>
          </a:prstGeom>
          <a:noFill/>
        </p:spPr>
        <p:txBody>
          <a:bodyPr wrap="square" rtlCol="0">
            <a:spAutoFit/>
          </a:bodyPr>
          <a:lstStyle/>
          <a:p>
            <a:r>
              <a:rPr lang="en-US" sz="1800" b="1" u="sng" dirty="0">
                <a:solidFill>
                  <a:schemeClr val="bg1"/>
                </a:solidFill>
                <a:latin typeface="Roboto" panose="02000000000000000000" pitchFamily="2" charset="0"/>
                <a:ea typeface="Roboto" panose="02000000000000000000" pitchFamily="2" charset="0"/>
              </a:rPr>
              <a:t>Model evaluation metrics</a:t>
            </a:r>
            <a:endParaRPr lang="en-IN" sz="1800" b="1"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9000F9A6-22BC-B35B-0DE9-8123374C71A5}"/>
              </a:ext>
            </a:extLst>
          </p:cNvPr>
          <p:cNvSpPr txBox="1"/>
          <p:nvPr/>
        </p:nvSpPr>
        <p:spPr>
          <a:xfrm>
            <a:off x="850900" y="2958200"/>
            <a:ext cx="5425440" cy="1138773"/>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en-IN" sz="1200" dirty="0">
                <a:solidFill>
                  <a:schemeClr val="tx2"/>
                </a:solidFill>
                <a:latin typeface="Roboto" panose="02000000000000000000" pitchFamily="2" charset="0"/>
                <a:ea typeface="Roboto" panose="02000000000000000000" pitchFamily="2" charset="0"/>
              </a:rPr>
              <a:t>Confusion matrix. </a:t>
            </a:r>
          </a:p>
          <a:p>
            <a:pPr marL="342900" indent="-342900">
              <a:buClr>
                <a:schemeClr val="bg1"/>
              </a:buClr>
              <a:buFont typeface="Arial" panose="020B0604020202020204" pitchFamily="34" charset="0"/>
              <a:buChar char="•"/>
            </a:pPr>
            <a:r>
              <a:rPr lang="en-IN" sz="1200" dirty="0">
                <a:solidFill>
                  <a:schemeClr val="tx2"/>
                </a:solidFill>
                <a:latin typeface="Roboto" panose="02000000000000000000" pitchFamily="2" charset="0"/>
                <a:ea typeface="Roboto" panose="02000000000000000000" pitchFamily="2" charset="0"/>
              </a:rPr>
              <a:t>Classification report.</a:t>
            </a:r>
          </a:p>
          <a:p>
            <a:pPr marL="342900" indent="-342900">
              <a:buClr>
                <a:schemeClr val="bg1"/>
              </a:buClr>
              <a:buFont typeface="Arial" panose="020B0604020202020204" pitchFamily="34" charset="0"/>
              <a:buChar char="•"/>
            </a:pPr>
            <a:r>
              <a:rPr lang="en-IN" sz="1200" dirty="0">
                <a:solidFill>
                  <a:schemeClr val="tx2"/>
                </a:solidFill>
                <a:latin typeface="Roboto" panose="02000000000000000000" pitchFamily="2" charset="0"/>
                <a:ea typeface="Roboto" panose="02000000000000000000" pitchFamily="2" charset="0"/>
              </a:rPr>
              <a:t>Accuracy.</a:t>
            </a:r>
          </a:p>
          <a:p>
            <a:pPr marL="342900" indent="-342900">
              <a:buClr>
                <a:schemeClr val="bg1"/>
              </a:buClr>
              <a:buFont typeface="Arial" panose="020B0604020202020204" pitchFamily="34" charset="0"/>
              <a:buChar char="•"/>
            </a:pPr>
            <a:r>
              <a:rPr lang="en-IN" sz="1200" dirty="0">
                <a:solidFill>
                  <a:schemeClr val="tx2"/>
                </a:solidFill>
                <a:latin typeface="Roboto" panose="02000000000000000000" pitchFamily="2" charset="0"/>
                <a:ea typeface="Roboto" panose="02000000000000000000" pitchFamily="2" charset="0"/>
              </a:rPr>
              <a:t>Auc-roc curve.</a:t>
            </a:r>
          </a:p>
          <a:p>
            <a:pPr>
              <a:buClr>
                <a:schemeClr val="bg1"/>
              </a:buClr>
            </a:pPr>
            <a:endParaRPr lang="en-IN" sz="2000" dirty="0">
              <a:solidFill>
                <a:schemeClr val="tx2"/>
              </a:solidFill>
            </a:endParaRPr>
          </a:p>
        </p:txBody>
      </p:sp>
      <p:sp>
        <p:nvSpPr>
          <p:cNvPr id="11" name="TextBox 10">
            <a:extLst>
              <a:ext uri="{FF2B5EF4-FFF2-40B4-BE49-F238E27FC236}">
                <a16:creationId xmlns:a16="http://schemas.microsoft.com/office/drawing/2014/main" id="{23E32120-5D3B-F836-B45C-BA6F2CAA9F19}"/>
              </a:ext>
            </a:extLst>
          </p:cNvPr>
          <p:cNvSpPr txBox="1"/>
          <p:nvPr/>
        </p:nvSpPr>
        <p:spPr>
          <a:xfrm>
            <a:off x="546100" y="465586"/>
            <a:ext cx="7432040" cy="2776401"/>
          </a:xfrm>
          <a:prstGeom prst="rect">
            <a:avLst/>
          </a:prstGeom>
          <a:noFill/>
        </p:spPr>
        <p:txBody>
          <a:bodyPr wrap="square">
            <a:spAutoFit/>
          </a:bodyPr>
          <a:lstStyle/>
          <a:p>
            <a:pPr marL="415319" lvl="1" indent="-171450" algn="just">
              <a:lnSpc>
                <a:spcPct val="139973"/>
              </a:lnSpc>
              <a:buClr>
                <a:srgbClr val="FFFFFF"/>
              </a:buClr>
              <a:buSzPct val="100000"/>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After completing all the pre processing steps we would step into build the model. </a:t>
            </a:r>
          </a:p>
          <a:p>
            <a:pPr marL="415319" lvl="1" indent="-171450" algn="just">
              <a:lnSpc>
                <a:spcPct val="139973"/>
              </a:lnSpc>
              <a:buClr>
                <a:srgbClr val="FFFFFF"/>
              </a:buClr>
              <a:buSzPct val="100000"/>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For building the model firstly we divided the dataset into 75% for training and 25% for testing the model.</a:t>
            </a:r>
          </a:p>
          <a:p>
            <a:pPr marL="415319" lvl="1" indent="-171450" algn="just">
              <a:lnSpc>
                <a:spcPct val="139973"/>
              </a:lnSpc>
              <a:buClr>
                <a:srgbClr val="FFFFFF"/>
              </a:buClr>
              <a:buSzPct val="100000"/>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After that we choose our algorithm from the required sources (</a:t>
            </a:r>
            <a:r>
              <a:rPr lang="en-US" dirty="0" err="1">
                <a:solidFill>
                  <a:schemeClr val="bg1"/>
                </a:solidFill>
                <a:latin typeface="Roboto" panose="02000000000000000000" pitchFamily="2" charset="0"/>
                <a:ea typeface="Roboto" panose="02000000000000000000" pitchFamily="2" charset="0"/>
              </a:rPr>
              <a:t>sklearn</a:t>
            </a:r>
            <a:r>
              <a:rPr lang="en-US" dirty="0">
                <a:solidFill>
                  <a:schemeClr val="bg1"/>
                </a:solidFill>
                <a:latin typeface="Roboto" panose="02000000000000000000" pitchFamily="2" charset="0"/>
                <a:ea typeface="Roboto" panose="02000000000000000000" pitchFamily="2" charset="0"/>
              </a:rPr>
              <a:t>).</a:t>
            </a:r>
          </a:p>
          <a:p>
            <a:pPr marL="415319" lvl="1" indent="-171450" algn="just">
              <a:lnSpc>
                <a:spcPct val="139973"/>
              </a:lnSpc>
              <a:buClr>
                <a:srgbClr val="FFFFFF"/>
              </a:buClr>
              <a:buSzPct val="100000"/>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Later  we fit training data to our model.</a:t>
            </a:r>
          </a:p>
          <a:p>
            <a:pPr marL="415319" lvl="1" indent="-171450" algn="just">
              <a:lnSpc>
                <a:spcPct val="139973"/>
              </a:lnSpc>
              <a:buClr>
                <a:srgbClr val="FFFFFF"/>
              </a:buClr>
              <a:buSzPct val="100000"/>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Finally we test the data using some “classification metrics”.</a:t>
            </a:r>
            <a:endParaRPr lang="en-IN" dirty="0">
              <a:solidFill>
                <a:schemeClr val="bg1"/>
              </a:solidFill>
              <a:latin typeface="Roboto" panose="02000000000000000000" pitchFamily="2" charset="0"/>
              <a:ea typeface="Roboto" panose="02000000000000000000" pitchFamily="2" charset="0"/>
            </a:endParaRPr>
          </a:p>
          <a:p>
            <a:pPr marL="415319" lvl="1" indent="-171450" algn="just">
              <a:lnSpc>
                <a:spcPct val="139973"/>
              </a:lnSpc>
              <a:buClr>
                <a:srgbClr val="FFFFFF"/>
              </a:buClr>
              <a:buSzPct val="100000"/>
              <a:buFont typeface="Arial" panose="020B0604020202020204" pitchFamily="34" charset="0"/>
              <a:buChar char="•"/>
            </a:pPr>
            <a:endParaRPr lang="en-US" dirty="0">
              <a:solidFill>
                <a:schemeClr val="bg1"/>
              </a:solidFill>
              <a:latin typeface="Roboto" panose="02000000000000000000" pitchFamily="2" charset="0"/>
              <a:ea typeface="Roboto" panose="02000000000000000000" pitchFamily="2" charset="0"/>
            </a:endParaRPr>
          </a:p>
          <a:p>
            <a:pPr marL="415319" lvl="1" indent="-171450" algn="just">
              <a:lnSpc>
                <a:spcPct val="139973"/>
              </a:lnSpc>
              <a:buClr>
                <a:srgbClr val="FFFFFF"/>
              </a:buClr>
              <a:buSzPct val="100000"/>
              <a:buFont typeface="Arial" panose="020B0604020202020204" pitchFamily="34" charset="0"/>
              <a:buChar char="•"/>
            </a:pPr>
            <a:endParaRPr lang="en-US" dirty="0">
              <a:solidFill>
                <a:schemeClr val="bg1"/>
              </a:solidFill>
              <a:latin typeface="Roboto" panose="02000000000000000000" pitchFamily="2" charset="0"/>
              <a:ea typeface="Roboto" panose="02000000000000000000" pitchFamily="2" charset="0"/>
            </a:endParaRPr>
          </a:p>
          <a:p>
            <a:pPr marL="415319" lvl="1" indent="-171450" algn="just">
              <a:lnSpc>
                <a:spcPct val="139973"/>
              </a:lnSpc>
              <a:buClr>
                <a:srgbClr val="FFFFFF"/>
              </a:buClr>
              <a:buSzPct val="100000"/>
              <a:buFont typeface="Arial" panose="020B0604020202020204" pitchFamily="34" charset="0"/>
              <a:buChar char="•"/>
            </a:pPr>
            <a:endParaRPr lang="en-US"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4300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2" y="7621"/>
            <a:ext cx="9143998" cy="5143499"/>
          </a:xfrm>
          <a:prstGeom prst="rect">
            <a:avLst/>
          </a:prstGeom>
          <a:noFill/>
          <a:ln>
            <a:noFill/>
          </a:ln>
        </p:spPr>
      </p:pic>
      <p:sp>
        <p:nvSpPr>
          <p:cNvPr id="3" name="Title 2">
            <a:extLst>
              <a:ext uri="{FF2B5EF4-FFF2-40B4-BE49-F238E27FC236}">
                <a16:creationId xmlns:a16="http://schemas.microsoft.com/office/drawing/2014/main" id="{A52E5125-36DB-4182-C15C-277EA8ABD6FD}"/>
              </a:ext>
            </a:extLst>
          </p:cNvPr>
          <p:cNvSpPr>
            <a:spLocks noGrp="1"/>
          </p:cNvSpPr>
          <p:nvPr>
            <p:ph type="title"/>
          </p:nvPr>
        </p:nvSpPr>
        <p:spPr>
          <a:xfrm>
            <a:off x="490250" y="914400"/>
            <a:ext cx="6367800" cy="3626550"/>
          </a:xfrm>
        </p:spPr>
        <p:txBody>
          <a:bodyPr>
            <a:normAutofit fontScale="90000"/>
          </a:bodyPr>
          <a:lstStyle/>
          <a:p>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43F34845-C236-CB9A-9999-69DA81B9788D}"/>
              </a:ext>
            </a:extLst>
          </p:cNvPr>
          <p:cNvSpPr>
            <a:spLocks noGrp="1"/>
          </p:cNvSpPr>
          <p:nvPr>
            <p:ph type="body" idx="4294967295"/>
          </p:nvPr>
        </p:nvSpPr>
        <p:spPr>
          <a:xfrm>
            <a:off x="2809557" y="0"/>
            <a:ext cx="5999163" cy="741362"/>
          </a:xfrm>
        </p:spPr>
        <p:txBody>
          <a:bodyPr/>
          <a:lstStyle/>
          <a:p>
            <a:pPr marL="228600" indent="0">
              <a:buNone/>
            </a:pPr>
            <a:r>
              <a:rPr lang="en-IN" b="1" u="sng" dirty="0">
                <a:solidFill>
                  <a:schemeClr val="bg1"/>
                </a:solidFill>
                <a:latin typeface="Roboto" panose="02000000000000000000" pitchFamily="2" charset="0"/>
                <a:ea typeface="Roboto" panose="02000000000000000000" pitchFamily="2" charset="0"/>
              </a:rPr>
              <a:t>Model evaluation(raw)</a:t>
            </a:r>
          </a:p>
        </p:txBody>
      </p:sp>
      <p:pic>
        <p:nvPicPr>
          <p:cNvPr id="9" name="Picture 8">
            <a:extLst>
              <a:ext uri="{FF2B5EF4-FFF2-40B4-BE49-F238E27FC236}">
                <a16:creationId xmlns:a16="http://schemas.microsoft.com/office/drawing/2014/main" id="{2854ED95-1820-E050-A8C4-A625A826ACBC}"/>
              </a:ext>
            </a:extLst>
          </p:cNvPr>
          <p:cNvPicPr>
            <a:picLocks noChangeAspect="1"/>
          </p:cNvPicPr>
          <p:nvPr/>
        </p:nvPicPr>
        <p:blipFill>
          <a:blip r:embed="rId3"/>
          <a:stretch>
            <a:fillRect/>
          </a:stretch>
        </p:blipFill>
        <p:spPr>
          <a:xfrm>
            <a:off x="490250" y="914400"/>
            <a:ext cx="3042920" cy="2949112"/>
          </a:xfrm>
          <a:prstGeom prst="rect">
            <a:avLst/>
          </a:prstGeom>
        </p:spPr>
      </p:pic>
      <p:sp>
        <p:nvSpPr>
          <p:cNvPr id="10" name="TextBox 9">
            <a:extLst>
              <a:ext uri="{FF2B5EF4-FFF2-40B4-BE49-F238E27FC236}">
                <a16:creationId xmlns:a16="http://schemas.microsoft.com/office/drawing/2014/main" id="{F19D0DC6-FF24-5A47-6E8F-90194089DBE7}"/>
              </a:ext>
            </a:extLst>
          </p:cNvPr>
          <p:cNvSpPr txBox="1"/>
          <p:nvPr/>
        </p:nvSpPr>
        <p:spPr>
          <a:xfrm>
            <a:off x="4165600" y="868680"/>
            <a:ext cx="4643120" cy="3754874"/>
          </a:xfrm>
          <a:prstGeom prst="rect">
            <a:avLst/>
          </a:prstGeom>
          <a:noFill/>
        </p:spPr>
        <p:txBody>
          <a:bodyPr wrap="square" rtlCol="0">
            <a:spAutoFit/>
          </a:bodyPr>
          <a:lstStyle/>
          <a:p>
            <a:pPr marL="285750" indent="-285750" algn="just">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From this classification report we can say that in testing in precision, recall and f1-score will be decreasing in labels.</a:t>
            </a:r>
          </a:p>
          <a:p>
            <a:pPr marL="285750" indent="-285750" algn="just">
              <a:buClr>
                <a:schemeClr val="bg1"/>
              </a:buClr>
              <a:buFont typeface="Arial" panose="020B0604020202020204" pitchFamily="34" charset="0"/>
              <a:buChar char="•"/>
            </a:pPr>
            <a:endParaRPr lang="en-IN" dirty="0">
              <a:solidFill>
                <a:schemeClr val="bg1"/>
              </a:solidFill>
              <a:latin typeface="Roboto" panose="02000000000000000000" pitchFamily="2" charset="0"/>
              <a:ea typeface="Roboto" panose="02000000000000000000" pitchFamily="2" charset="0"/>
            </a:endParaRPr>
          </a:p>
          <a:p>
            <a:pPr marL="285750" indent="-285750" algn="just">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There will be around 2500 in 0’s and 500 in 1’s.</a:t>
            </a:r>
          </a:p>
          <a:p>
            <a:pPr marL="285750" indent="-285750" algn="just">
              <a:buClr>
                <a:schemeClr val="bg1"/>
              </a:buClr>
              <a:buFont typeface="Arial" panose="020B0604020202020204" pitchFamily="34" charset="0"/>
              <a:buChar char="•"/>
            </a:pPr>
            <a:endParaRPr lang="en-IN" dirty="0">
              <a:solidFill>
                <a:schemeClr val="bg1"/>
              </a:solidFill>
              <a:latin typeface="Roboto" panose="02000000000000000000" pitchFamily="2" charset="0"/>
              <a:ea typeface="Roboto" panose="02000000000000000000" pitchFamily="2" charset="0"/>
            </a:endParaRPr>
          </a:p>
          <a:p>
            <a:pPr marL="285750" indent="-285750" algn="just">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Then we say that there will be  class imbalance in the data.</a:t>
            </a:r>
          </a:p>
          <a:p>
            <a:pPr marL="285750" indent="-285750" algn="just">
              <a:buClr>
                <a:schemeClr val="bg1"/>
              </a:buClr>
              <a:buFont typeface="Arial" panose="020B0604020202020204" pitchFamily="34" charset="0"/>
              <a:buChar char="•"/>
            </a:pPr>
            <a:endParaRPr lang="en-IN" dirty="0">
              <a:solidFill>
                <a:schemeClr val="bg1"/>
              </a:solidFill>
              <a:latin typeface="Roboto" panose="02000000000000000000" pitchFamily="2" charset="0"/>
              <a:ea typeface="Roboto" panose="02000000000000000000" pitchFamily="2" charset="0"/>
            </a:endParaRPr>
          </a:p>
          <a:p>
            <a:pPr marL="285750" indent="-285750" algn="just">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And the class imbalance will be  balanced by the.</a:t>
            </a:r>
          </a:p>
          <a:p>
            <a:pPr marL="285750" indent="-285750" algn="just">
              <a:buClr>
                <a:schemeClr val="bg1"/>
              </a:buClr>
              <a:buFont typeface="Arial" panose="020B0604020202020204" pitchFamily="34" charset="0"/>
              <a:buChar char="•"/>
            </a:pPr>
            <a:endParaRPr lang="en-IN" dirty="0">
              <a:solidFill>
                <a:schemeClr val="bg1"/>
              </a:solidFill>
              <a:latin typeface="Roboto" panose="02000000000000000000" pitchFamily="2" charset="0"/>
              <a:ea typeface="Roboto" panose="02000000000000000000" pitchFamily="2" charset="0"/>
            </a:endParaRPr>
          </a:p>
          <a:p>
            <a:pPr marL="285750" indent="-285750" algn="just">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By smote.</a:t>
            </a:r>
          </a:p>
          <a:p>
            <a:pPr marL="285750" indent="-285750" algn="just">
              <a:buClr>
                <a:schemeClr val="bg1"/>
              </a:buClr>
              <a:buFont typeface="Arial" panose="020B0604020202020204" pitchFamily="34" charset="0"/>
              <a:buChar char="•"/>
            </a:pPr>
            <a:endParaRPr lang="en-IN" dirty="0">
              <a:solidFill>
                <a:schemeClr val="bg1"/>
              </a:solidFill>
              <a:latin typeface="Roboto" panose="02000000000000000000" pitchFamily="2" charset="0"/>
              <a:ea typeface="Roboto" panose="02000000000000000000" pitchFamily="2" charset="0"/>
            </a:endParaRPr>
          </a:p>
          <a:p>
            <a:pPr marL="285750" indent="-285750" algn="just">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By random over sampler.</a:t>
            </a:r>
          </a:p>
          <a:p>
            <a:pPr marL="342900" indent="-342900" algn="just">
              <a:buFont typeface="Arial" panose="020B0604020202020204" pitchFamily="34" charset="0"/>
              <a:buChar char="•"/>
            </a:pPr>
            <a:endParaRPr lang="en-IN" dirty="0">
              <a:latin typeface="Roboto" panose="02000000000000000000" pitchFamily="2" charset="0"/>
              <a:ea typeface="Roboto" panose="02000000000000000000" pitchFamily="2" charset="0"/>
            </a:endParaRPr>
          </a:p>
          <a:p>
            <a:pPr marL="342900" indent="-342900" algn="just">
              <a:buFont typeface="Arial" panose="020B0604020202020204" pitchFamily="34" charset="0"/>
              <a:buChar char="•"/>
            </a:pPr>
            <a:endParaRPr lang="en-IN"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endParaRPr lang="en-IN"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2456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3074" name="Picture 2">
            <a:extLst>
              <a:ext uri="{FF2B5EF4-FFF2-40B4-BE49-F238E27FC236}">
                <a16:creationId xmlns:a16="http://schemas.microsoft.com/office/drawing/2014/main" id="{52058F3B-673B-8830-214F-C744C13F5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37" y="482253"/>
            <a:ext cx="3301290" cy="22869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973A7D4-BABD-BE90-3A1A-ABD3365F5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337" y="2771774"/>
            <a:ext cx="3419475" cy="23717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853B43E-00AE-808D-1D89-D521797CBDE8}"/>
              </a:ext>
            </a:extLst>
          </p:cNvPr>
          <p:cNvSpPr>
            <a:spLocks noGrp="1"/>
          </p:cNvSpPr>
          <p:nvPr>
            <p:ph type="title"/>
          </p:nvPr>
        </p:nvSpPr>
        <p:spPr/>
        <p:txBody>
          <a:bodyPr>
            <a:normAutofit/>
          </a:bodyPr>
          <a:lstStyle/>
          <a:p>
            <a:pPr>
              <a:buSzPct val="120000"/>
            </a:pPr>
            <a:br>
              <a:rPr lang="en-IN" sz="1800" dirty="0">
                <a:solidFill>
                  <a:schemeClr val="bg1"/>
                </a:solidFill>
              </a:rPr>
            </a:br>
            <a:br>
              <a:rPr lang="en-IN" sz="1800" dirty="0">
                <a:solidFill>
                  <a:schemeClr val="bg1"/>
                </a:solidFill>
              </a:rPr>
            </a:br>
            <a:endParaRPr lang="en-IN" sz="1800" dirty="0">
              <a:solidFill>
                <a:schemeClr val="bg1"/>
              </a:solidFill>
            </a:endParaRPr>
          </a:p>
        </p:txBody>
      </p:sp>
      <p:pic>
        <p:nvPicPr>
          <p:cNvPr id="3078" name="Picture 6">
            <a:extLst>
              <a:ext uri="{FF2B5EF4-FFF2-40B4-BE49-F238E27FC236}">
                <a16:creationId xmlns:a16="http://schemas.microsoft.com/office/drawing/2014/main" id="{D409049E-8BE8-E8C0-46A4-581770D642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5699" y="444962"/>
            <a:ext cx="3428051" cy="23268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E61BE8-EEC5-8BE0-D3D5-E387D0CD4431}"/>
              </a:ext>
            </a:extLst>
          </p:cNvPr>
          <p:cNvSpPr txBox="1"/>
          <p:nvPr/>
        </p:nvSpPr>
        <p:spPr>
          <a:xfrm>
            <a:off x="4650676" y="3166014"/>
            <a:ext cx="4578096" cy="1600438"/>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The auc  score for the general model is 49.3%.</a:t>
            </a:r>
          </a:p>
          <a:p>
            <a:pPr marL="285750" indent="-285750">
              <a:buClr>
                <a:schemeClr val="bg1"/>
              </a:buClr>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To increase the scores we balanced the data.</a:t>
            </a:r>
          </a:p>
          <a:p>
            <a:pPr marL="285750" indent="-285750">
              <a:buClr>
                <a:schemeClr val="bg1"/>
              </a:buClr>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In confusion matrix  the x axis is actual labels and in y-axis there will be predicted labels.</a:t>
            </a:r>
          </a:p>
          <a:p>
            <a:pPr marL="285750" indent="-285750">
              <a:buClr>
                <a:schemeClr val="bg1"/>
              </a:buClr>
              <a:buFont typeface="Arial" panose="020B0604020202020204" pitchFamily="34" charset="0"/>
              <a:buChar char="•"/>
            </a:pPr>
            <a:endParaRPr lang="en-US" dirty="0">
              <a:solidFill>
                <a:schemeClr val="bg1"/>
              </a:solidFill>
              <a:latin typeface="Roboto" panose="02000000000000000000" pitchFamily="2" charset="0"/>
              <a:ea typeface="Roboto" panose="02000000000000000000" pitchFamily="2" charset="0"/>
            </a:endParaRPr>
          </a:p>
          <a:p>
            <a:pPr marL="285750" indent="-285750">
              <a:buClr>
                <a:schemeClr val="bg1"/>
              </a:buClr>
              <a:buFont typeface="Arial" panose="020B0604020202020204" pitchFamily="34" charset="0"/>
              <a:buChar char="•"/>
            </a:pPr>
            <a:endParaRPr lang="en-IN" dirty="0">
              <a:latin typeface="Roboto" panose="02000000000000000000" pitchFamily="2" charset="0"/>
              <a:ea typeface="Roboto" panose="02000000000000000000" pitchFamily="2" charset="0"/>
            </a:endParaRPr>
          </a:p>
          <a:p>
            <a:pPr>
              <a:buClr>
                <a:schemeClr val="bg1"/>
              </a:buClr>
            </a:pPr>
            <a:r>
              <a:rPr lang="en-IN" dirty="0">
                <a:latin typeface="Roboto" panose="02000000000000000000" pitchFamily="2" charset="0"/>
                <a:ea typeface="Roboto" panose="02000000000000000000" pitchFamily="2" charset="0"/>
              </a:rPr>
              <a:t>  </a:t>
            </a:r>
          </a:p>
        </p:txBody>
      </p:sp>
      <p:sp>
        <p:nvSpPr>
          <p:cNvPr id="10" name="TextBox 9">
            <a:extLst>
              <a:ext uri="{FF2B5EF4-FFF2-40B4-BE49-F238E27FC236}">
                <a16:creationId xmlns:a16="http://schemas.microsoft.com/office/drawing/2014/main" id="{CE42C463-370B-2E3F-98F0-2E673E0B9BEB}"/>
              </a:ext>
            </a:extLst>
          </p:cNvPr>
          <p:cNvSpPr txBox="1"/>
          <p:nvPr/>
        </p:nvSpPr>
        <p:spPr>
          <a:xfrm>
            <a:off x="4474462" y="2769180"/>
            <a:ext cx="4669536" cy="307777"/>
          </a:xfrm>
          <a:prstGeom prst="rect">
            <a:avLst/>
          </a:prstGeom>
          <a:noFill/>
        </p:spPr>
        <p:txBody>
          <a:bodyPr wrap="square">
            <a:spAutoFit/>
          </a:bodyPr>
          <a:lstStyle/>
          <a:p>
            <a:r>
              <a:rPr lang="en-IN" b="1" dirty="0">
                <a:solidFill>
                  <a:schemeClr val="tx2"/>
                </a:solidFill>
                <a:latin typeface="Roboto" panose="02000000000000000000" pitchFamily="2" charset="0"/>
                <a:ea typeface="Roboto" panose="02000000000000000000" pitchFamily="2" charset="0"/>
              </a:rPr>
              <a:t>Key Findings:</a:t>
            </a:r>
          </a:p>
        </p:txBody>
      </p:sp>
      <p:sp>
        <p:nvSpPr>
          <p:cNvPr id="12" name="TextBox 11">
            <a:extLst>
              <a:ext uri="{FF2B5EF4-FFF2-40B4-BE49-F238E27FC236}">
                <a16:creationId xmlns:a16="http://schemas.microsoft.com/office/drawing/2014/main" id="{42F886FD-9311-88B2-52A2-CBB47D03D2EE}"/>
              </a:ext>
            </a:extLst>
          </p:cNvPr>
          <p:cNvSpPr txBox="1"/>
          <p:nvPr/>
        </p:nvSpPr>
        <p:spPr>
          <a:xfrm>
            <a:off x="3310128" y="51962"/>
            <a:ext cx="4669536" cy="369332"/>
          </a:xfrm>
          <a:prstGeom prst="rect">
            <a:avLst/>
          </a:prstGeom>
          <a:noFill/>
        </p:spPr>
        <p:txBody>
          <a:bodyPr wrap="square">
            <a:spAutoFit/>
          </a:bodyPr>
          <a:lstStyle/>
          <a:p>
            <a:r>
              <a:rPr lang="en-IN" sz="1800" b="1" u="sng" dirty="0">
                <a:solidFill>
                  <a:schemeClr val="tx2"/>
                </a:solidFill>
                <a:latin typeface="Roboto" panose="02000000000000000000" pitchFamily="2" charset="0"/>
                <a:ea typeface="Roboto" panose="02000000000000000000" pitchFamily="2" charset="0"/>
              </a:rPr>
              <a:t>Confusion matrices</a:t>
            </a:r>
          </a:p>
        </p:txBody>
      </p:sp>
    </p:spTree>
    <p:extLst>
      <p:ext uri="{BB962C8B-B14F-4D97-AF65-F5344CB8AC3E}">
        <p14:creationId xmlns:p14="http://schemas.microsoft.com/office/powerpoint/2010/main" val="421922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randombar(horizontal)">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randombar(horizontal)">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6" name="Picture 5">
            <a:extLst>
              <a:ext uri="{FF2B5EF4-FFF2-40B4-BE49-F238E27FC236}">
                <a16:creationId xmlns:a16="http://schemas.microsoft.com/office/drawing/2014/main" id="{5849DBB8-5695-5DA3-6494-C2A6DA6DED0C}"/>
              </a:ext>
            </a:extLst>
          </p:cNvPr>
          <p:cNvPicPr>
            <a:picLocks noChangeAspect="1"/>
          </p:cNvPicPr>
          <p:nvPr/>
        </p:nvPicPr>
        <p:blipFill>
          <a:blip r:embed="rId3"/>
          <a:stretch>
            <a:fillRect/>
          </a:stretch>
        </p:blipFill>
        <p:spPr>
          <a:xfrm>
            <a:off x="459123" y="1105263"/>
            <a:ext cx="3945237" cy="2932973"/>
          </a:xfrm>
          <a:prstGeom prst="rect">
            <a:avLst/>
          </a:prstGeom>
        </p:spPr>
      </p:pic>
      <p:sp>
        <p:nvSpPr>
          <p:cNvPr id="5" name="TextBox 4">
            <a:extLst>
              <a:ext uri="{FF2B5EF4-FFF2-40B4-BE49-F238E27FC236}">
                <a16:creationId xmlns:a16="http://schemas.microsoft.com/office/drawing/2014/main" id="{F6C22152-9D97-0B21-40B4-A7E40262ED30}"/>
              </a:ext>
            </a:extLst>
          </p:cNvPr>
          <p:cNvSpPr txBox="1"/>
          <p:nvPr/>
        </p:nvSpPr>
        <p:spPr>
          <a:xfrm>
            <a:off x="1652016" y="309242"/>
            <a:ext cx="5187696" cy="338554"/>
          </a:xfrm>
          <a:prstGeom prst="rect">
            <a:avLst/>
          </a:prstGeom>
          <a:noFill/>
        </p:spPr>
        <p:txBody>
          <a:bodyPr wrap="square">
            <a:spAutoFit/>
          </a:bodyPr>
          <a:lstStyle/>
          <a:p>
            <a:r>
              <a:rPr lang="en-IN" sz="1600" b="1" u="sng" dirty="0">
                <a:solidFill>
                  <a:schemeClr val="bg1"/>
                </a:solidFill>
                <a:latin typeface="Roboto" panose="02000000000000000000" pitchFamily="2" charset="0"/>
                <a:ea typeface="Roboto" panose="02000000000000000000" pitchFamily="2" charset="0"/>
              </a:rPr>
              <a:t>Classification report for balanced model (smote):</a:t>
            </a:r>
          </a:p>
        </p:txBody>
      </p:sp>
      <p:sp>
        <p:nvSpPr>
          <p:cNvPr id="7" name="TextBox 6">
            <a:extLst>
              <a:ext uri="{FF2B5EF4-FFF2-40B4-BE49-F238E27FC236}">
                <a16:creationId xmlns:a16="http://schemas.microsoft.com/office/drawing/2014/main" id="{D365F3BA-C534-52D7-75F6-2606F3F754EF}"/>
              </a:ext>
            </a:extLst>
          </p:cNvPr>
          <p:cNvSpPr txBox="1"/>
          <p:nvPr/>
        </p:nvSpPr>
        <p:spPr>
          <a:xfrm>
            <a:off x="5096515" y="1744628"/>
            <a:ext cx="3486393" cy="2462213"/>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In this model  the class labels are to be balanced.</a:t>
            </a:r>
          </a:p>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We see that the testing accuracy will be low , then we say that it could be overfitting.</a:t>
            </a:r>
          </a:p>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To generalize the model we need to prune the decision tree.</a:t>
            </a:r>
          </a:p>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Lets see what happens when we prune the data.</a:t>
            </a:r>
          </a:p>
          <a:p>
            <a:pPr marL="285750" indent="-285750">
              <a:buClr>
                <a:schemeClr val="bg1"/>
              </a:buClr>
              <a:buFont typeface="Arial" panose="020B0604020202020204" pitchFamily="34" charset="0"/>
              <a:buChar char="•"/>
            </a:pPr>
            <a:endParaRPr lang="en-IN" dirty="0">
              <a:solidFill>
                <a:schemeClr val="bg1"/>
              </a:solidFill>
              <a:latin typeface="Roboto" panose="02000000000000000000" pitchFamily="2" charset="0"/>
              <a:ea typeface="Roboto" panose="02000000000000000000" pitchFamily="2" charset="0"/>
            </a:endParaRPr>
          </a:p>
          <a:p>
            <a:pPr>
              <a:buClr>
                <a:schemeClr val="bg1"/>
              </a:buClr>
            </a:pPr>
            <a:endParaRPr lang="en-IN"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074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4;p41">
            <a:extLst>
              <a:ext uri="{FF2B5EF4-FFF2-40B4-BE49-F238E27FC236}">
                <a16:creationId xmlns:a16="http://schemas.microsoft.com/office/drawing/2014/main" id="{73E83F32-9D5C-4718-B098-D30734D0A4A4}"/>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grpSp>
        <p:nvGrpSpPr>
          <p:cNvPr id="5" name="Google Shape;114;p15">
            <a:extLst>
              <a:ext uri="{FF2B5EF4-FFF2-40B4-BE49-F238E27FC236}">
                <a16:creationId xmlns:a16="http://schemas.microsoft.com/office/drawing/2014/main" id="{888711A1-3DE5-4E71-B1B1-C661E7E60108}"/>
              </a:ext>
            </a:extLst>
          </p:cNvPr>
          <p:cNvGrpSpPr/>
          <p:nvPr/>
        </p:nvGrpSpPr>
        <p:grpSpPr>
          <a:xfrm>
            <a:off x="402336" y="938784"/>
            <a:ext cx="3499104" cy="256032"/>
            <a:chOff x="0" y="0"/>
            <a:chExt cx="10422179" cy="651822"/>
          </a:xfrm>
        </p:grpSpPr>
        <p:sp>
          <p:nvSpPr>
            <p:cNvPr id="6" name="Google Shape;115;p15">
              <a:extLst>
                <a:ext uri="{FF2B5EF4-FFF2-40B4-BE49-F238E27FC236}">
                  <a16:creationId xmlns:a16="http://schemas.microsoft.com/office/drawing/2014/main" id="{CD2586A1-BA7A-4711-B5EB-B50CDD5BEE66}"/>
                </a:ext>
              </a:extLst>
            </p:cNvPr>
            <p:cNvSpPr/>
            <p:nvPr/>
          </p:nvSpPr>
          <p:spPr>
            <a:xfrm>
              <a:off x="0" y="302866"/>
              <a:ext cx="10422179" cy="52812"/>
            </a:xfrm>
            <a:custGeom>
              <a:avLst/>
              <a:gdLst/>
              <a:ahLst/>
              <a:cxnLst/>
              <a:rect l="l" t="t" r="r" b="b"/>
              <a:pathLst>
                <a:path w="13784599" h="69850" extrusionOk="0">
                  <a:moveTo>
                    <a:pt x="13493769" y="0"/>
                  </a:moveTo>
                  <a:lnTo>
                    <a:pt x="0" y="0"/>
                  </a:lnTo>
                  <a:lnTo>
                    <a:pt x="0" y="69850"/>
                  </a:lnTo>
                  <a:lnTo>
                    <a:pt x="13784599" y="69850"/>
                  </a:lnTo>
                  <a:lnTo>
                    <a:pt x="13784599" y="0"/>
                  </a:lnTo>
                  <a:close/>
                </a:path>
              </a:pathLst>
            </a:custGeom>
            <a:solidFill>
              <a:srgbClr val="F8F8F8">
                <a:alpha val="29803"/>
              </a:srgbClr>
            </a:solidFill>
            <a:ln>
              <a:noFill/>
            </a:ln>
          </p:spPr>
        </p:sp>
        <p:pic>
          <p:nvPicPr>
            <p:cNvPr id="7" name="Google Shape;116;p15">
              <a:extLst>
                <a:ext uri="{FF2B5EF4-FFF2-40B4-BE49-F238E27FC236}">
                  <a16:creationId xmlns:a16="http://schemas.microsoft.com/office/drawing/2014/main" id="{F063247B-E7B9-49D2-9064-8FA7565A1374}"/>
                </a:ext>
              </a:extLst>
            </p:cNvPr>
            <p:cNvPicPr preferRelativeResize="0"/>
            <p:nvPr/>
          </p:nvPicPr>
          <p:blipFill rotWithShape="1">
            <a:blip r:embed="rId3">
              <a:alphaModFix/>
            </a:blip>
            <a:srcRect/>
            <a:stretch/>
          </p:blipFill>
          <p:spPr>
            <a:xfrm>
              <a:off x="0" y="0"/>
              <a:ext cx="651822" cy="651822"/>
            </a:xfrm>
            <a:prstGeom prst="rect">
              <a:avLst/>
            </a:prstGeom>
            <a:noFill/>
            <a:ln>
              <a:noFill/>
            </a:ln>
          </p:spPr>
        </p:pic>
      </p:grpSp>
      <p:grpSp>
        <p:nvGrpSpPr>
          <p:cNvPr id="8" name="Google Shape;114;p15">
            <a:extLst>
              <a:ext uri="{FF2B5EF4-FFF2-40B4-BE49-F238E27FC236}">
                <a16:creationId xmlns:a16="http://schemas.microsoft.com/office/drawing/2014/main" id="{44996359-3E7D-4546-BEE2-FDC8199A44B1}"/>
              </a:ext>
            </a:extLst>
          </p:cNvPr>
          <p:cNvGrpSpPr/>
          <p:nvPr/>
        </p:nvGrpSpPr>
        <p:grpSpPr>
          <a:xfrm>
            <a:off x="5093545" y="919349"/>
            <a:ext cx="3499105" cy="256032"/>
            <a:chOff x="0" y="0"/>
            <a:chExt cx="10422179" cy="651822"/>
          </a:xfrm>
        </p:grpSpPr>
        <p:sp>
          <p:nvSpPr>
            <p:cNvPr id="9" name="Google Shape;115;p15">
              <a:extLst>
                <a:ext uri="{FF2B5EF4-FFF2-40B4-BE49-F238E27FC236}">
                  <a16:creationId xmlns:a16="http://schemas.microsoft.com/office/drawing/2014/main" id="{11522AEE-A3A1-40FE-8AAC-E1C638536328}"/>
                </a:ext>
              </a:extLst>
            </p:cNvPr>
            <p:cNvSpPr/>
            <p:nvPr/>
          </p:nvSpPr>
          <p:spPr>
            <a:xfrm>
              <a:off x="0" y="302866"/>
              <a:ext cx="10422179" cy="52812"/>
            </a:xfrm>
            <a:custGeom>
              <a:avLst/>
              <a:gdLst/>
              <a:ahLst/>
              <a:cxnLst/>
              <a:rect l="l" t="t" r="r" b="b"/>
              <a:pathLst>
                <a:path w="13784599" h="69850" extrusionOk="0">
                  <a:moveTo>
                    <a:pt x="13493769" y="0"/>
                  </a:moveTo>
                  <a:lnTo>
                    <a:pt x="0" y="0"/>
                  </a:lnTo>
                  <a:lnTo>
                    <a:pt x="0" y="69850"/>
                  </a:lnTo>
                  <a:lnTo>
                    <a:pt x="13784599" y="69850"/>
                  </a:lnTo>
                  <a:lnTo>
                    <a:pt x="13784599" y="0"/>
                  </a:lnTo>
                  <a:close/>
                </a:path>
              </a:pathLst>
            </a:custGeom>
            <a:solidFill>
              <a:srgbClr val="F8F8F8">
                <a:alpha val="29803"/>
              </a:srgbClr>
            </a:solidFill>
            <a:ln>
              <a:noFill/>
            </a:ln>
          </p:spPr>
        </p:sp>
        <p:pic>
          <p:nvPicPr>
            <p:cNvPr id="10" name="Google Shape;116;p15">
              <a:extLst>
                <a:ext uri="{FF2B5EF4-FFF2-40B4-BE49-F238E27FC236}">
                  <a16:creationId xmlns:a16="http://schemas.microsoft.com/office/drawing/2014/main" id="{24FA7B42-7262-4E84-A3D4-7466BA72B873}"/>
                </a:ext>
              </a:extLst>
            </p:cNvPr>
            <p:cNvPicPr preferRelativeResize="0"/>
            <p:nvPr/>
          </p:nvPicPr>
          <p:blipFill rotWithShape="1">
            <a:blip r:embed="rId3">
              <a:alphaModFix/>
            </a:blip>
            <a:srcRect/>
            <a:stretch/>
          </p:blipFill>
          <p:spPr>
            <a:xfrm>
              <a:off x="0" y="0"/>
              <a:ext cx="651822" cy="651822"/>
            </a:xfrm>
            <a:prstGeom prst="rect">
              <a:avLst/>
            </a:prstGeom>
            <a:noFill/>
            <a:ln>
              <a:noFill/>
            </a:ln>
          </p:spPr>
        </p:pic>
      </p:grpSp>
      <p:sp>
        <p:nvSpPr>
          <p:cNvPr id="14" name="TextBox 13">
            <a:extLst>
              <a:ext uri="{FF2B5EF4-FFF2-40B4-BE49-F238E27FC236}">
                <a16:creationId xmlns:a16="http://schemas.microsoft.com/office/drawing/2014/main" id="{1FCDA004-7128-4BF9-A963-637BB241DFC0}"/>
              </a:ext>
            </a:extLst>
          </p:cNvPr>
          <p:cNvSpPr txBox="1"/>
          <p:nvPr/>
        </p:nvSpPr>
        <p:spPr>
          <a:xfrm>
            <a:off x="642849" y="719294"/>
            <a:ext cx="4669536" cy="400110"/>
          </a:xfrm>
          <a:prstGeom prst="rect">
            <a:avLst/>
          </a:prstGeom>
          <a:noFill/>
        </p:spPr>
        <p:txBody>
          <a:bodyPr wrap="square">
            <a:spAutoFit/>
          </a:bodyPr>
          <a:lstStyle/>
          <a:p>
            <a:r>
              <a:rPr lang="en-US" sz="2000" b="1" dirty="0">
                <a:solidFill>
                  <a:schemeClr val="bg1"/>
                </a:solidFill>
                <a:latin typeface="Roboto" panose="02000000000000000000" pitchFamily="2" charset="0"/>
                <a:ea typeface="Roboto" panose="02000000000000000000" pitchFamily="2" charset="0"/>
              </a:rPr>
              <a:t>Business Objective</a:t>
            </a:r>
            <a:endParaRPr lang="en-IN" sz="2000" b="1" dirty="0">
              <a:solidFill>
                <a:schemeClr val="bg1"/>
              </a:solidFill>
              <a:latin typeface="Roboto" panose="02000000000000000000" pitchFamily="2" charset="0"/>
              <a:ea typeface="Roboto" panose="02000000000000000000" pitchFamily="2" charset="0"/>
            </a:endParaRPr>
          </a:p>
        </p:txBody>
      </p:sp>
      <p:sp>
        <p:nvSpPr>
          <p:cNvPr id="16" name="TextBox 15">
            <a:extLst>
              <a:ext uri="{FF2B5EF4-FFF2-40B4-BE49-F238E27FC236}">
                <a16:creationId xmlns:a16="http://schemas.microsoft.com/office/drawing/2014/main" id="{F67F3FB5-5275-4345-A0FE-E86DB3B0CB78}"/>
              </a:ext>
            </a:extLst>
          </p:cNvPr>
          <p:cNvSpPr txBox="1"/>
          <p:nvPr/>
        </p:nvSpPr>
        <p:spPr>
          <a:xfrm>
            <a:off x="5383136" y="678382"/>
            <a:ext cx="4669536" cy="400110"/>
          </a:xfrm>
          <a:prstGeom prst="rect">
            <a:avLst/>
          </a:prstGeom>
          <a:noFill/>
        </p:spPr>
        <p:txBody>
          <a:bodyPr wrap="square">
            <a:spAutoFit/>
          </a:bodyPr>
          <a:lstStyle/>
          <a:p>
            <a:r>
              <a:rPr lang="en-US" sz="2000" b="1" dirty="0">
                <a:solidFill>
                  <a:schemeClr val="bg1"/>
                </a:solidFill>
                <a:latin typeface="Roboto" panose="02000000000000000000" pitchFamily="2" charset="0"/>
                <a:ea typeface="Roboto" panose="02000000000000000000" pitchFamily="2" charset="0"/>
              </a:rPr>
              <a:t>Understanding</a:t>
            </a:r>
            <a:endParaRPr lang="en-IN" sz="2000" b="1" dirty="0">
              <a:solidFill>
                <a:schemeClr val="bg1"/>
              </a:solidFill>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961BA010-0ACE-4352-9750-892D919AF442}"/>
              </a:ext>
            </a:extLst>
          </p:cNvPr>
          <p:cNvSpPr txBox="1"/>
          <p:nvPr/>
        </p:nvSpPr>
        <p:spPr>
          <a:xfrm>
            <a:off x="122538" y="1310984"/>
            <a:ext cx="4384866" cy="1781000"/>
          </a:xfrm>
          <a:prstGeom prst="rect">
            <a:avLst/>
          </a:prstGeom>
          <a:noFill/>
        </p:spPr>
        <p:txBody>
          <a:bodyPr wrap="square">
            <a:spAutoFit/>
          </a:bodyPr>
          <a:lstStyle/>
          <a:p>
            <a:pPr marL="0" marR="0" lvl="0" indent="0" algn="ctr" rtl="0">
              <a:lnSpc>
                <a:spcPct val="140048"/>
              </a:lnSpc>
              <a:spcBef>
                <a:spcPts val="0"/>
              </a:spcBef>
              <a:spcAft>
                <a:spcPts val="0"/>
              </a:spcAft>
              <a:buNone/>
            </a:pPr>
            <a:r>
              <a:rPr lang="en-US" sz="1600" b="0" i="0" u="none" strike="noStrike" cap="none"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The Lending companies wants to make sure about the customers before they investing money on them they rely on some predictive analysis to make smarter decisions and </a:t>
            </a:r>
            <a:r>
              <a:rPr lang="en-US" sz="1600"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lend money on the right customer.</a:t>
            </a:r>
            <a:r>
              <a:rPr lang="en-US" sz="1600" b="0" i="0" u="none" strike="noStrike" cap="none"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 </a:t>
            </a:r>
            <a:endParaRPr lang="en-US" sz="1600" dirty="0">
              <a:latin typeface="Roboto" panose="02000000000000000000" pitchFamily="2" charset="0"/>
              <a:ea typeface="Roboto" panose="02000000000000000000" pitchFamily="2" charset="0"/>
              <a:cs typeface="Times New Roman" panose="02020603050405020304" pitchFamily="18" charset="0"/>
            </a:endParaRPr>
          </a:p>
        </p:txBody>
      </p:sp>
      <p:sp>
        <p:nvSpPr>
          <p:cNvPr id="20" name="TextBox 19">
            <a:extLst>
              <a:ext uri="{FF2B5EF4-FFF2-40B4-BE49-F238E27FC236}">
                <a16:creationId xmlns:a16="http://schemas.microsoft.com/office/drawing/2014/main" id="{1D49A51F-B289-41A2-A5B3-E201178EA64A}"/>
              </a:ext>
            </a:extLst>
          </p:cNvPr>
          <p:cNvSpPr txBox="1"/>
          <p:nvPr/>
        </p:nvSpPr>
        <p:spPr>
          <a:xfrm>
            <a:off x="4404793" y="1310277"/>
            <a:ext cx="4559808" cy="3504549"/>
          </a:xfrm>
          <a:prstGeom prst="rect">
            <a:avLst/>
          </a:prstGeom>
          <a:noFill/>
        </p:spPr>
        <p:txBody>
          <a:bodyPr wrap="square">
            <a:spAutoFit/>
          </a:bodyPr>
          <a:lstStyle/>
          <a:p>
            <a:pPr marL="652779" lvl="1" indent="-285750" algn="just">
              <a:lnSpc>
                <a:spcPct val="140011"/>
              </a:lnSpc>
              <a:buClr>
                <a:srgbClr val="FFFFFF"/>
              </a:buClr>
              <a:buSzPts val="3399"/>
              <a:buFont typeface="Arial" panose="020B0604020202020204" pitchFamily="34" charset="0"/>
              <a:buChar char="•"/>
            </a:pPr>
            <a:r>
              <a:rPr lang="en-US" sz="1600"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Before lending the money to the customer the company should know the correct info of the customer.</a:t>
            </a:r>
          </a:p>
          <a:p>
            <a:pPr marL="652779" lvl="1" indent="-285750" algn="just">
              <a:lnSpc>
                <a:spcPct val="140011"/>
              </a:lnSpc>
              <a:buClr>
                <a:srgbClr val="FFFFFF"/>
              </a:buClr>
              <a:buSzPts val="3399"/>
              <a:buFont typeface="Arial" panose="020B0604020202020204" pitchFamily="34" charset="0"/>
              <a:buChar char="•"/>
            </a:pPr>
            <a:r>
              <a:rPr lang="en-US" sz="1600"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The company should identify the fully paid and non </a:t>
            </a:r>
            <a:r>
              <a:rPr lang="en-US" sz="1600" dirty="0" err="1">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fullt</a:t>
            </a:r>
            <a:r>
              <a:rPr lang="en-US" sz="1600"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 paid customers by performing smarter techniques.</a:t>
            </a:r>
          </a:p>
          <a:p>
            <a:pPr marL="652779" lvl="1" indent="-285750" algn="just">
              <a:lnSpc>
                <a:spcPct val="140011"/>
              </a:lnSpc>
              <a:buClr>
                <a:srgbClr val="FFFFFF"/>
              </a:buClr>
              <a:buSzPts val="3399"/>
              <a:buFont typeface="Arial" panose="020B0604020202020204" pitchFamily="34" charset="0"/>
              <a:buChar char="•"/>
            </a:pPr>
            <a:r>
              <a:rPr lang="en-US" sz="1600"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rPr>
              <a:t>And lending money to the preferable customers like the company had no risk.</a:t>
            </a:r>
          </a:p>
          <a:p>
            <a:pPr marL="652779" lvl="1" indent="-285750" algn="just">
              <a:lnSpc>
                <a:spcPct val="140011"/>
              </a:lnSpc>
              <a:buClr>
                <a:srgbClr val="FFFFFF"/>
              </a:buClr>
              <a:buSzPts val="3399"/>
              <a:buFont typeface="Arial" panose="020B0604020202020204" pitchFamily="34" charset="0"/>
              <a:buChar char="•"/>
            </a:pPr>
            <a:endParaRPr lang="en-US" sz="1600"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endParaRPr>
          </a:p>
          <a:p>
            <a:pPr marL="734059" marR="0" lvl="1" indent="-367030" algn="just" rtl="0">
              <a:lnSpc>
                <a:spcPct val="140011"/>
              </a:lnSpc>
              <a:spcBef>
                <a:spcPts val="0"/>
              </a:spcBef>
              <a:spcAft>
                <a:spcPts val="0"/>
              </a:spcAft>
              <a:buClr>
                <a:srgbClr val="FFFFFF"/>
              </a:buClr>
              <a:buSzPts val="3399"/>
              <a:buFont typeface="Arial"/>
              <a:buChar char="•"/>
            </a:pPr>
            <a:endParaRPr lang="en-US" sz="1600" b="0" i="0" u="none" strike="noStrike" cap="none" dirty="0">
              <a:solidFill>
                <a:srgbClr val="FFFFFF"/>
              </a:solidFill>
              <a:latin typeface="Roboto" panose="02000000000000000000" pitchFamily="2" charset="0"/>
              <a:ea typeface="Roboto" panose="02000000000000000000" pitchFamily="2" charset="0"/>
              <a:cs typeface="Times New Roman" panose="02020603050405020304" pitchFamily="18" charset="0"/>
              <a:sym typeface="Open Sans Light"/>
            </a:endParaRPr>
          </a:p>
        </p:txBody>
      </p:sp>
    </p:spTree>
    <p:extLst>
      <p:ext uri="{BB962C8B-B14F-4D97-AF65-F5344CB8AC3E}">
        <p14:creationId xmlns:p14="http://schemas.microsoft.com/office/powerpoint/2010/main" val="85468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anim calcmode="lin" valueType="num">
                                      <p:cBhvr>
                                        <p:cTn id="15" dur="500" fill="hold"/>
                                        <p:tgtEl>
                                          <p:spTgt spid="20"/>
                                        </p:tgtEl>
                                        <p:attrNameLst>
                                          <p:attrName>ppt_x</p:attrName>
                                        </p:attrNameLst>
                                      </p:cBhvr>
                                      <p:tavLst>
                                        <p:tav tm="0">
                                          <p:val>
                                            <p:strVal val="#ppt_x"/>
                                          </p:val>
                                        </p:tav>
                                        <p:tav tm="100000">
                                          <p:val>
                                            <p:strVal val="#ppt_x"/>
                                          </p:val>
                                        </p:tav>
                                      </p:tavLst>
                                    </p:anim>
                                    <p:anim calcmode="lin" valueType="num">
                                      <p:cBhvr>
                                        <p:cTn id="1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3" name="Picture 2">
            <a:extLst>
              <a:ext uri="{FF2B5EF4-FFF2-40B4-BE49-F238E27FC236}">
                <a16:creationId xmlns:a16="http://schemas.microsoft.com/office/drawing/2014/main" id="{1F6D4CE3-4E22-BF0F-8A2B-69501241B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39" y="330707"/>
            <a:ext cx="3235054" cy="22410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BB3C13AA-FD35-E751-DB3D-253FEFCE7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0" y="2676525"/>
            <a:ext cx="3265604" cy="22559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D9EF368-C9AD-860F-814E-BE2F9B38E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7176" y="330707"/>
            <a:ext cx="3545839" cy="24955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7A4F56-AE33-8FAC-33C8-675F7AF8F15F}"/>
              </a:ext>
            </a:extLst>
          </p:cNvPr>
          <p:cNvSpPr txBox="1"/>
          <p:nvPr/>
        </p:nvSpPr>
        <p:spPr>
          <a:xfrm>
            <a:off x="4322064" y="3111979"/>
            <a:ext cx="4572000" cy="1384995"/>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The auc score is about 70%.</a:t>
            </a:r>
          </a:p>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From the confusion matrix </a:t>
            </a:r>
            <a:r>
              <a:rPr lang="en-US" dirty="0">
                <a:solidFill>
                  <a:schemeClr val="bg1"/>
                </a:solidFill>
                <a:latin typeface="Roboto" panose="02000000000000000000" pitchFamily="2" charset="0"/>
                <a:ea typeface="Roboto" panose="02000000000000000000" pitchFamily="2" charset="0"/>
              </a:rPr>
              <a:t>false positives and false negatives are more.</a:t>
            </a:r>
          </a:p>
          <a:p>
            <a:pPr marL="285750" indent="-285750">
              <a:buClr>
                <a:schemeClr val="bg1"/>
              </a:buClr>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For every model we need to decrease those...</a:t>
            </a:r>
          </a:p>
          <a:p>
            <a:pPr marL="285750" indent="-285750">
              <a:buClr>
                <a:schemeClr val="bg1"/>
              </a:buClr>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For that we improve hyper parameters </a:t>
            </a:r>
          </a:p>
          <a:p>
            <a:pPr marL="285750" indent="-285750">
              <a:buClr>
                <a:schemeClr val="bg1"/>
              </a:buClr>
              <a:buFont typeface="Arial" panose="020B0604020202020204" pitchFamily="34" charset="0"/>
              <a:buChar char="•"/>
            </a:pPr>
            <a:endParaRPr lang="en-IN"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5361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3" name="Picture 2">
            <a:extLst>
              <a:ext uri="{FF2B5EF4-FFF2-40B4-BE49-F238E27FC236}">
                <a16:creationId xmlns:a16="http://schemas.microsoft.com/office/drawing/2014/main" id="{0E3443A4-1B33-A6DA-288E-B00BE1F4E3A4}"/>
              </a:ext>
            </a:extLst>
          </p:cNvPr>
          <p:cNvPicPr>
            <a:picLocks noChangeAspect="1"/>
          </p:cNvPicPr>
          <p:nvPr/>
        </p:nvPicPr>
        <p:blipFill>
          <a:blip r:embed="rId3"/>
          <a:stretch>
            <a:fillRect/>
          </a:stretch>
        </p:blipFill>
        <p:spPr>
          <a:xfrm>
            <a:off x="537566" y="1067313"/>
            <a:ext cx="4034433" cy="3008873"/>
          </a:xfrm>
          <a:prstGeom prst="rect">
            <a:avLst/>
          </a:prstGeom>
        </p:spPr>
      </p:pic>
      <p:sp>
        <p:nvSpPr>
          <p:cNvPr id="5" name="TextBox 4">
            <a:extLst>
              <a:ext uri="{FF2B5EF4-FFF2-40B4-BE49-F238E27FC236}">
                <a16:creationId xmlns:a16="http://schemas.microsoft.com/office/drawing/2014/main" id="{40917E87-4D9E-A034-72FE-32384280C700}"/>
              </a:ext>
            </a:extLst>
          </p:cNvPr>
          <p:cNvSpPr txBox="1"/>
          <p:nvPr/>
        </p:nvSpPr>
        <p:spPr>
          <a:xfrm>
            <a:off x="1932432" y="265928"/>
            <a:ext cx="4669536" cy="369332"/>
          </a:xfrm>
          <a:prstGeom prst="rect">
            <a:avLst/>
          </a:prstGeom>
          <a:noFill/>
        </p:spPr>
        <p:txBody>
          <a:bodyPr wrap="square">
            <a:spAutoFit/>
          </a:bodyPr>
          <a:lstStyle/>
          <a:p>
            <a:r>
              <a:rPr lang="en-IN" sz="1800" b="1" u="sng" dirty="0">
                <a:solidFill>
                  <a:schemeClr val="bg1"/>
                </a:solidFill>
                <a:latin typeface="Roboto" panose="02000000000000000000" pitchFamily="2" charset="0"/>
                <a:ea typeface="Roboto" panose="02000000000000000000" pitchFamily="2" charset="0"/>
              </a:rPr>
              <a:t>Classification report for pruned data </a:t>
            </a:r>
            <a:endParaRPr lang="en-IN" sz="1800" b="1" u="sng" dirty="0">
              <a:latin typeface="Roboto" panose="02000000000000000000" pitchFamily="2" charset="0"/>
              <a:ea typeface="Roboto" panose="02000000000000000000" pitchFamily="2" charset="0"/>
            </a:endParaRPr>
          </a:p>
        </p:txBody>
      </p:sp>
      <p:graphicFrame>
        <p:nvGraphicFramePr>
          <p:cNvPr id="7" name="Table 6">
            <a:extLst>
              <a:ext uri="{FF2B5EF4-FFF2-40B4-BE49-F238E27FC236}">
                <a16:creationId xmlns:a16="http://schemas.microsoft.com/office/drawing/2014/main" id="{6F6E270B-0C28-A6FA-C87B-34E0DB54925B}"/>
              </a:ext>
            </a:extLst>
          </p:cNvPr>
          <p:cNvGraphicFramePr>
            <a:graphicFrameLocks noGrp="1"/>
          </p:cNvGraphicFramePr>
          <p:nvPr>
            <p:extLst>
              <p:ext uri="{D42A27DB-BD31-4B8C-83A1-F6EECF244321}">
                <p14:modId xmlns:p14="http://schemas.microsoft.com/office/powerpoint/2010/main" val="3964042886"/>
              </p:ext>
            </p:extLst>
          </p:nvPr>
        </p:nvGraphicFramePr>
        <p:xfrm>
          <a:off x="5109565" y="1798701"/>
          <a:ext cx="3648791" cy="1993428"/>
        </p:xfrm>
        <a:graphic>
          <a:graphicData uri="http://schemas.openxmlformats.org/drawingml/2006/table">
            <a:tbl>
              <a:tblPr firstRow="1" bandRow="1">
                <a:tableStyleId>{7C32AA2C-D27D-4419-AF1A-19E52163CEF9}</a:tableStyleId>
              </a:tblPr>
              <a:tblGrid>
                <a:gridCol w="1842713">
                  <a:extLst>
                    <a:ext uri="{9D8B030D-6E8A-4147-A177-3AD203B41FA5}">
                      <a16:colId xmlns:a16="http://schemas.microsoft.com/office/drawing/2014/main" val="2846440843"/>
                    </a:ext>
                  </a:extLst>
                </a:gridCol>
                <a:gridCol w="1806078">
                  <a:extLst>
                    <a:ext uri="{9D8B030D-6E8A-4147-A177-3AD203B41FA5}">
                      <a16:colId xmlns:a16="http://schemas.microsoft.com/office/drawing/2014/main" val="4131555835"/>
                    </a:ext>
                  </a:extLst>
                </a:gridCol>
              </a:tblGrid>
              <a:tr h="491756">
                <a:tc>
                  <a:txBody>
                    <a:bodyPr/>
                    <a:lstStyle/>
                    <a:p>
                      <a:r>
                        <a:rPr lang="en-IN" dirty="0">
                          <a:solidFill>
                            <a:schemeClr val="bg1"/>
                          </a:solidFill>
                        </a:rPr>
                        <a:t>Hyper parameters</a:t>
                      </a:r>
                    </a:p>
                  </a:txBody>
                  <a:tcPr>
                    <a:solidFill>
                      <a:srgbClr val="A40001"/>
                    </a:solidFill>
                  </a:tcPr>
                </a:tc>
                <a:tc>
                  <a:txBody>
                    <a:bodyPr/>
                    <a:lstStyle/>
                    <a:p>
                      <a:r>
                        <a:rPr lang="en-IN" dirty="0">
                          <a:solidFill>
                            <a:schemeClr val="bg1"/>
                          </a:solidFill>
                        </a:rPr>
                        <a:t>value</a:t>
                      </a:r>
                    </a:p>
                  </a:txBody>
                  <a:tcPr>
                    <a:solidFill>
                      <a:srgbClr val="A40001"/>
                    </a:solidFill>
                  </a:tcPr>
                </a:tc>
                <a:extLst>
                  <a:ext uri="{0D108BD9-81ED-4DB2-BD59-A6C34878D82A}">
                    <a16:rowId xmlns:a16="http://schemas.microsoft.com/office/drawing/2014/main" val="2547888407"/>
                  </a:ext>
                </a:extLst>
              </a:tr>
              <a:tr h="491756">
                <a:tc>
                  <a:txBody>
                    <a:bodyPr/>
                    <a:lstStyle/>
                    <a:p>
                      <a:r>
                        <a:rPr lang="en-IN" dirty="0">
                          <a:solidFill>
                            <a:schemeClr val="bg1"/>
                          </a:solidFill>
                        </a:rPr>
                        <a:t>Max depth </a:t>
                      </a:r>
                    </a:p>
                  </a:txBody>
                  <a:tcPr>
                    <a:solidFill>
                      <a:srgbClr val="A40001"/>
                    </a:solidFill>
                  </a:tcPr>
                </a:tc>
                <a:tc>
                  <a:txBody>
                    <a:bodyPr/>
                    <a:lstStyle/>
                    <a:p>
                      <a:r>
                        <a:rPr lang="en-IN" dirty="0">
                          <a:solidFill>
                            <a:schemeClr val="bg1"/>
                          </a:solidFill>
                        </a:rPr>
                        <a:t>    11 </a:t>
                      </a:r>
                    </a:p>
                  </a:txBody>
                  <a:tcPr>
                    <a:solidFill>
                      <a:srgbClr val="A40001"/>
                    </a:solidFill>
                  </a:tcPr>
                </a:tc>
                <a:extLst>
                  <a:ext uri="{0D108BD9-81ED-4DB2-BD59-A6C34878D82A}">
                    <a16:rowId xmlns:a16="http://schemas.microsoft.com/office/drawing/2014/main" val="3865540812"/>
                  </a:ext>
                </a:extLst>
              </a:tr>
              <a:tr h="491756">
                <a:tc>
                  <a:txBody>
                    <a:bodyPr/>
                    <a:lstStyle/>
                    <a:p>
                      <a:r>
                        <a:rPr lang="en-IN" dirty="0">
                          <a:solidFill>
                            <a:schemeClr val="bg1"/>
                          </a:solidFill>
                        </a:rPr>
                        <a:t>Min samples leaf</a:t>
                      </a:r>
                    </a:p>
                  </a:txBody>
                  <a:tcPr>
                    <a:solidFill>
                      <a:srgbClr val="A40001"/>
                    </a:solidFill>
                  </a:tcPr>
                </a:tc>
                <a:tc>
                  <a:txBody>
                    <a:bodyPr/>
                    <a:lstStyle/>
                    <a:p>
                      <a:r>
                        <a:rPr lang="en-IN" dirty="0">
                          <a:solidFill>
                            <a:schemeClr val="bg1"/>
                          </a:solidFill>
                        </a:rPr>
                        <a:t>     2</a:t>
                      </a:r>
                    </a:p>
                  </a:txBody>
                  <a:tcPr>
                    <a:solidFill>
                      <a:srgbClr val="A40001"/>
                    </a:solidFill>
                  </a:tcPr>
                </a:tc>
                <a:extLst>
                  <a:ext uri="{0D108BD9-81ED-4DB2-BD59-A6C34878D82A}">
                    <a16:rowId xmlns:a16="http://schemas.microsoft.com/office/drawing/2014/main" val="1384312501"/>
                  </a:ext>
                </a:extLst>
              </a:tr>
              <a:tr h="491756">
                <a:tc>
                  <a:txBody>
                    <a:bodyPr/>
                    <a:lstStyle/>
                    <a:p>
                      <a:r>
                        <a:rPr lang="en-IN" dirty="0">
                          <a:solidFill>
                            <a:schemeClr val="bg1"/>
                          </a:solidFill>
                        </a:rPr>
                        <a:t>Min samples split</a:t>
                      </a:r>
                    </a:p>
                    <a:p>
                      <a:endParaRPr lang="en-IN" dirty="0">
                        <a:solidFill>
                          <a:schemeClr val="bg1"/>
                        </a:solidFill>
                      </a:endParaRPr>
                    </a:p>
                  </a:txBody>
                  <a:tcPr>
                    <a:solidFill>
                      <a:srgbClr val="A40001"/>
                    </a:solidFill>
                  </a:tcPr>
                </a:tc>
                <a:tc>
                  <a:txBody>
                    <a:bodyPr/>
                    <a:lstStyle/>
                    <a:p>
                      <a:r>
                        <a:rPr lang="en-IN" dirty="0">
                          <a:solidFill>
                            <a:schemeClr val="bg1"/>
                          </a:solidFill>
                        </a:rPr>
                        <a:t>     1</a:t>
                      </a:r>
                    </a:p>
                  </a:txBody>
                  <a:tcPr>
                    <a:solidFill>
                      <a:srgbClr val="A40001"/>
                    </a:solidFill>
                  </a:tcPr>
                </a:tc>
                <a:extLst>
                  <a:ext uri="{0D108BD9-81ED-4DB2-BD59-A6C34878D82A}">
                    <a16:rowId xmlns:a16="http://schemas.microsoft.com/office/drawing/2014/main" val="3490602157"/>
                  </a:ext>
                </a:extLst>
              </a:tr>
            </a:tbl>
          </a:graphicData>
        </a:graphic>
      </p:graphicFrame>
    </p:spTree>
    <p:extLst>
      <p:ext uri="{BB962C8B-B14F-4D97-AF65-F5344CB8AC3E}">
        <p14:creationId xmlns:p14="http://schemas.microsoft.com/office/powerpoint/2010/main" val="321299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3" name="Picture 2">
            <a:extLst>
              <a:ext uri="{FF2B5EF4-FFF2-40B4-BE49-F238E27FC236}">
                <a16:creationId xmlns:a16="http://schemas.microsoft.com/office/drawing/2014/main" id="{4CA601C6-B01E-4010-4A14-B920A5CFD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76" y="444733"/>
            <a:ext cx="3338623" cy="23307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C333B30-2EE6-DB78-5617-682DECF22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76" y="2781300"/>
            <a:ext cx="341947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D54EF7C8-960D-411D-D168-2D0ED0CAB1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099" y="362331"/>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0E9EACA-1745-3C1F-4714-C5A2FD3F6A9E}"/>
              </a:ext>
            </a:extLst>
          </p:cNvPr>
          <p:cNvPicPr>
            <a:picLocks noChangeAspect="1"/>
          </p:cNvPicPr>
          <p:nvPr/>
        </p:nvPicPr>
        <p:blipFill>
          <a:blip r:embed="rId6"/>
          <a:stretch>
            <a:fillRect/>
          </a:stretch>
        </p:blipFill>
        <p:spPr>
          <a:xfrm>
            <a:off x="4302910" y="2571750"/>
            <a:ext cx="4685714" cy="2362200"/>
          </a:xfrm>
          <a:prstGeom prst="rect">
            <a:avLst/>
          </a:prstGeom>
        </p:spPr>
      </p:pic>
    </p:spTree>
    <p:extLst>
      <p:ext uri="{BB962C8B-B14F-4D97-AF65-F5344CB8AC3E}">
        <p14:creationId xmlns:p14="http://schemas.microsoft.com/office/powerpoint/2010/main" val="87468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4B4B6AC-CD77-4EC3-AF4A-4A21203B22C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4" name="TextBox 3">
            <a:extLst>
              <a:ext uri="{FF2B5EF4-FFF2-40B4-BE49-F238E27FC236}">
                <a16:creationId xmlns:a16="http://schemas.microsoft.com/office/drawing/2014/main" id="{942CD51C-C1E5-8A73-F387-B738CC4C9F3F}"/>
              </a:ext>
            </a:extLst>
          </p:cNvPr>
          <p:cNvSpPr txBox="1"/>
          <p:nvPr/>
        </p:nvSpPr>
        <p:spPr>
          <a:xfrm>
            <a:off x="3724656" y="138720"/>
            <a:ext cx="4572000" cy="400110"/>
          </a:xfrm>
          <a:prstGeom prst="rect">
            <a:avLst/>
          </a:prstGeom>
          <a:noFill/>
        </p:spPr>
        <p:txBody>
          <a:bodyPr wrap="square">
            <a:spAutoFit/>
          </a:bodyPr>
          <a:lstStyle/>
          <a:p>
            <a:r>
              <a:rPr lang="en-IN" sz="2000" b="1" u="sng" dirty="0">
                <a:solidFill>
                  <a:schemeClr val="bg1"/>
                </a:solidFill>
                <a:latin typeface="Roboto" panose="02000000000000000000" pitchFamily="2" charset="0"/>
                <a:ea typeface="Roboto" panose="02000000000000000000" pitchFamily="2" charset="0"/>
              </a:rPr>
              <a:t> Post pruning</a:t>
            </a:r>
            <a:endParaRPr lang="en-IN" sz="2000" b="1" u="sng" dirty="0">
              <a:latin typeface="Roboto" panose="02000000000000000000" pitchFamily="2" charset="0"/>
              <a:ea typeface="Roboto" panose="02000000000000000000" pitchFamily="2" charset="0"/>
            </a:endParaRPr>
          </a:p>
        </p:txBody>
      </p:sp>
      <p:pic>
        <p:nvPicPr>
          <p:cNvPr id="5" name="Picture 2">
            <a:extLst>
              <a:ext uri="{FF2B5EF4-FFF2-40B4-BE49-F238E27FC236}">
                <a16:creationId xmlns:a16="http://schemas.microsoft.com/office/drawing/2014/main" id="{19167211-87EC-BE64-2C63-0749073B1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75" y="966178"/>
            <a:ext cx="4067441" cy="20559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73AB587-C99A-39BB-DB19-7CDE5FA836D9}"/>
              </a:ext>
            </a:extLst>
          </p:cNvPr>
          <p:cNvPicPr>
            <a:picLocks noChangeAspect="1"/>
          </p:cNvPicPr>
          <p:nvPr/>
        </p:nvPicPr>
        <p:blipFill>
          <a:blip r:embed="rId4"/>
          <a:stretch>
            <a:fillRect/>
          </a:stretch>
        </p:blipFill>
        <p:spPr>
          <a:xfrm>
            <a:off x="4514400" y="915813"/>
            <a:ext cx="4178496" cy="1863963"/>
          </a:xfrm>
          <a:prstGeom prst="rect">
            <a:avLst/>
          </a:prstGeom>
        </p:spPr>
      </p:pic>
      <p:sp>
        <p:nvSpPr>
          <p:cNvPr id="8" name="TextBox 7">
            <a:extLst>
              <a:ext uri="{FF2B5EF4-FFF2-40B4-BE49-F238E27FC236}">
                <a16:creationId xmlns:a16="http://schemas.microsoft.com/office/drawing/2014/main" id="{FAE5A806-93C1-548B-4194-569DB30E7369}"/>
              </a:ext>
            </a:extLst>
          </p:cNvPr>
          <p:cNvSpPr txBox="1"/>
          <p:nvPr/>
        </p:nvSpPr>
        <p:spPr>
          <a:xfrm>
            <a:off x="704087" y="3156759"/>
            <a:ext cx="7735824" cy="1600438"/>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In post pruning we need to update cost complexity pruning value , for that we plot accuracy vs alpha graph.</a:t>
            </a:r>
          </a:p>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From the graph we took the best alpha values lower the alpha value better the model.</a:t>
            </a:r>
          </a:p>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Now we can clearly see that accuracy precision recall are became high compared to previous  one.</a:t>
            </a:r>
          </a:p>
          <a:p>
            <a:pPr marL="285750" indent="-285750">
              <a:buClr>
                <a:schemeClr val="bg1"/>
              </a:buClr>
              <a:buFont typeface="Arial" panose="020B0604020202020204" pitchFamily="34" charset="0"/>
              <a:buChar char="•"/>
            </a:pPr>
            <a:endParaRPr lang="en-IN" dirty="0">
              <a:solidFill>
                <a:schemeClr val="bg1"/>
              </a:solidFill>
              <a:latin typeface="Roboto" panose="02000000000000000000" pitchFamily="2" charset="0"/>
              <a:ea typeface="Roboto" panose="02000000000000000000" pitchFamily="2" charset="0"/>
            </a:endParaRPr>
          </a:p>
          <a:p>
            <a:pPr>
              <a:buClr>
                <a:schemeClr val="bg1"/>
              </a:buClr>
            </a:pPr>
            <a:r>
              <a:rPr lang="en-IN"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30069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2B97AF75-CC58-F38B-178C-82D15FAF9BA2}"/>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3" name="Picture 2">
            <a:extLst>
              <a:ext uri="{FF2B5EF4-FFF2-40B4-BE49-F238E27FC236}">
                <a16:creationId xmlns:a16="http://schemas.microsoft.com/office/drawing/2014/main" id="{4F02DEC3-22CC-6FDD-35A2-6F4899DD1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89" y="248288"/>
            <a:ext cx="3164247" cy="2191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941202DA-EA7D-40CE-EAC2-CB3798ECC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89" y="2571750"/>
            <a:ext cx="3173085" cy="21919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1C91C535-32AD-9073-42F6-60973988E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48288"/>
            <a:ext cx="3592298" cy="24382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41C76BE-06A3-D077-D9B8-46B1FE5649ED}"/>
              </a:ext>
            </a:extLst>
          </p:cNvPr>
          <p:cNvSpPr txBox="1"/>
          <p:nvPr/>
        </p:nvSpPr>
        <p:spPr>
          <a:xfrm>
            <a:off x="3998976" y="2883012"/>
            <a:ext cx="4858935" cy="1384995"/>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The auc score this model is 86%.</a:t>
            </a:r>
          </a:p>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And there will be less bias and less variance.</a:t>
            </a:r>
          </a:p>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Here true predictions to be increased.</a:t>
            </a:r>
          </a:p>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For better model there will be one pre-processing step called </a:t>
            </a:r>
            <a:r>
              <a:rPr lang="en-IN" dirty="0" err="1">
                <a:solidFill>
                  <a:schemeClr val="bg1"/>
                </a:solidFill>
                <a:latin typeface="Roboto" panose="02000000000000000000" pitchFamily="2" charset="0"/>
                <a:ea typeface="Roboto" panose="02000000000000000000" pitchFamily="2" charset="0"/>
              </a:rPr>
              <a:t>pca</a:t>
            </a:r>
            <a:r>
              <a:rPr lang="en-IN" dirty="0">
                <a:solidFill>
                  <a:schemeClr val="bg1"/>
                </a:solidFill>
                <a:latin typeface="Roboto" panose="02000000000000000000" pitchFamily="2" charset="0"/>
                <a:ea typeface="Roboto" panose="02000000000000000000" pitchFamily="2" charset="0"/>
              </a:rPr>
              <a:t> (principle component analysis).</a:t>
            </a:r>
          </a:p>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Lets what happens when we apply this.</a:t>
            </a:r>
          </a:p>
        </p:txBody>
      </p:sp>
    </p:spTree>
    <p:extLst>
      <p:ext uri="{BB962C8B-B14F-4D97-AF65-F5344CB8AC3E}">
        <p14:creationId xmlns:p14="http://schemas.microsoft.com/office/powerpoint/2010/main" val="397603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5724A2CD-E0FE-26E6-3534-6C1222919DB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4" name="TextBox 3">
            <a:extLst>
              <a:ext uri="{FF2B5EF4-FFF2-40B4-BE49-F238E27FC236}">
                <a16:creationId xmlns:a16="http://schemas.microsoft.com/office/drawing/2014/main" id="{994144A7-C28A-2B3D-7F01-85CD1BFECA91}"/>
              </a:ext>
            </a:extLst>
          </p:cNvPr>
          <p:cNvSpPr txBox="1"/>
          <p:nvPr/>
        </p:nvSpPr>
        <p:spPr>
          <a:xfrm>
            <a:off x="2529840" y="211872"/>
            <a:ext cx="4572000" cy="369332"/>
          </a:xfrm>
          <a:prstGeom prst="rect">
            <a:avLst/>
          </a:prstGeom>
          <a:noFill/>
        </p:spPr>
        <p:txBody>
          <a:bodyPr wrap="square">
            <a:spAutoFit/>
          </a:bodyPr>
          <a:lstStyle/>
          <a:p>
            <a:r>
              <a:rPr lang="en-IN" sz="1800" b="1" u="sng" dirty="0">
                <a:solidFill>
                  <a:schemeClr val="bg1"/>
                </a:solidFill>
                <a:latin typeface="Roboto" panose="02000000000000000000" pitchFamily="2" charset="0"/>
                <a:ea typeface="Roboto" panose="02000000000000000000" pitchFamily="2" charset="0"/>
              </a:rPr>
              <a:t>Principle Component Analysis(</a:t>
            </a:r>
            <a:r>
              <a:rPr lang="en-IN" sz="1800" b="1" u="sng" dirty="0" err="1">
                <a:solidFill>
                  <a:schemeClr val="bg1"/>
                </a:solidFill>
                <a:latin typeface="Roboto" panose="02000000000000000000" pitchFamily="2" charset="0"/>
                <a:ea typeface="Roboto" panose="02000000000000000000" pitchFamily="2" charset="0"/>
              </a:rPr>
              <a:t>pca</a:t>
            </a:r>
            <a:r>
              <a:rPr lang="en-IN" sz="1800" b="1" u="sng" dirty="0">
                <a:solidFill>
                  <a:schemeClr val="bg1"/>
                </a:solidFill>
                <a:latin typeface="Roboto" panose="02000000000000000000" pitchFamily="2" charset="0"/>
                <a:ea typeface="Roboto" panose="02000000000000000000" pitchFamily="2" charset="0"/>
              </a:rPr>
              <a:t>) :</a:t>
            </a:r>
            <a:endParaRPr lang="en-IN" sz="1800" b="1" u="sng"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C19B18E7-1B51-9CEC-3659-FAE2014AB704}"/>
              </a:ext>
            </a:extLst>
          </p:cNvPr>
          <p:cNvPicPr>
            <a:picLocks noChangeAspect="1"/>
          </p:cNvPicPr>
          <p:nvPr/>
        </p:nvPicPr>
        <p:blipFill>
          <a:blip r:embed="rId3"/>
          <a:stretch>
            <a:fillRect/>
          </a:stretch>
        </p:blipFill>
        <p:spPr>
          <a:xfrm>
            <a:off x="276863" y="927515"/>
            <a:ext cx="4505954" cy="1457528"/>
          </a:xfrm>
          <a:prstGeom prst="rect">
            <a:avLst/>
          </a:prstGeom>
        </p:spPr>
      </p:pic>
      <p:pic>
        <p:nvPicPr>
          <p:cNvPr id="6" name="Picture 5">
            <a:extLst>
              <a:ext uri="{FF2B5EF4-FFF2-40B4-BE49-F238E27FC236}">
                <a16:creationId xmlns:a16="http://schemas.microsoft.com/office/drawing/2014/main" id="{081A84D2-62AC-F5CB-034B-3D2FA6FFF031}"/>
              </a:ext>
            </a:extLst>
          </p:cNvPr>
          <p:cNvPicPr>
            <a:picLocks noChangeAspect="1"/>
          </p:cNvPicPr>
          <p:nvPr/>
        </p:nvPicPr>
        <p:blipFill>
          <a:blip r:embed="rId4"/>
          <a:stretch>
            <a:fillRect/>
          </a:stretch>
        </p:blipFill>
        <p:spPr>
          <a:xfrm>
            <a:off x="276863" y="2654535"/>
            <a:ext cx="4505954" cy="1581371"/>
          </a:xfrm>
          <a:prstGeom prst="rect">
            <a:avLst/>
          </a:prstGeom>
        </p:spPr>
      </p:pic>
      <p:pic>
        <p:nvPicPr>
          <p:cNvPr id="7" name="Picture 6">
            <a:extLst>
              <a:ext uri="{FF2B5EF4-FFF2-40B4-BE49-F238E27FC236}">
                <a16:creationId xmlns:a16="http://schemas.microsoft.com/office/drawing/2014/main" id="{75782E38-C7DD-A8AB-520E-7260C706ABD8}"/>
              </a:ext>
            </a:extLst>
          </p:cNvPr>
          <p:cNvPicPr>
            <a:picLocks noChangeAspect="1"/>
          </p:cNvPicPr>
          <p:nvPr/>
        </p:nvPicPr>
        <p:blipFill>
          <a:blip r:embed="rId5"/>
          <a:stretch>
            <a:fillRect/>
          </a:stretch>
        </p:blipFill>
        <p:spPr>
          <a:xfrm>
            <a:off x="5684672" y="955674"/>
            <a:ext cx="2886304" cy="1429369"/>
          </a:xfrm>
          <a:prstGeom prst="rect">
            <a:avLst/>
          </a:prstGeom>
        </p:spPr>
      </p:pic>
      <p:sp>
        <p:nvSpPr>
          <p:cNvPr id="9" name="TextBox 8">
            <a:extLst>
              <a:ext uri="{FF2B5EF4-FFF2-40B4-BE49-F238E27FC236}">
                <a16:creationId xmlns:a16="http://schemas.microsoft.com/office/drawing/2014/main" id="{E768D76F-CBFF-389A-621E-6736A5514C76}"/>
              </a:ext>
            </a:extLst>
          </p:cNvPr>
          <p:cNvSpPr txBox="1"/>
          <p:nvPr/>
        </p:nvSpPr>
        <p:spPr>
          <a:xfrm>
            <a:off x="5164912" y="2765398"/>
            <a:ext cx="3925824" cy="1569660"/>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sz="1200" dirty="0">
                <a:solidFill>
                  <a:schemeClr val="bg1"/>
                </a:solidFill>
                <a:latin typeface="Roboto" panose="02000000000000000000" pitchFamily="2" charset="0"/>
                <a:ea typeface="Roboto" panose="02000000000000000000" pitchFamily="2" charset="0"/>
              </a:rPr>
              <a:t>In this step </a:t>
            </a:r>
            <a:r>
              <a:rPr lang="en-US" sz="1200" dirty="0">
                <a:solidFill>
                  <a:schemeClr val="bg1"/>
                </a:solidFill>
                <a:latin typeface="Roboto" panose="02000000000000000000" pitchFamily="2" charset="0"/>
                <a:ea typeface="Roboto" panose="02000000000000000000" pitchFamily="2" charset="0"/>
              </a:rPr>
              <a:t>we convert the all the features into 2-dimensional data.</a:t>
            </a:r>
          </a:p>
          <a:p>
            <a:pPr marL="285750" indent="-285750">
              <a:buClr>
                <a:schemeClr val="bg1"/>
              </a:buClr>
              <a:buFont typeface="Arial" panose="020B0604020202020204" pitchFamily="34" charset="0"/>
              <a:buChar char="•"/>
            </a:pPr>
            <a:r>
              <a:rPr lang="en-US" sz="1200" dirty="0">
                <a:solidFill>
                  <a:schemeClr val="bg1"/>
                </a:solidFill>
                <a:latin typeface="Roboto" panose="02000000000000000000" pitchFamily="2" charset="0"/>
                <a:ea typeface="Roboto" panose="02000000000000000000" pitchFamily="2" charset="0"/>
              </a:rPr>
              <a:t>In the pca we need scaling.</a:t>
            </a:r>
          </a:p>
          <a:p>
            <a:pPr marL="285750" indent="-285750">
              <a:buClr>
                <a:schemeClr val="bg1"/>
              </a:buClr>
              <a:buFont typeface="Arial" panose="020B0604020202020204" pitchFamily="34" charset="0"/>
              <a:buChar char="•"/>
            </a:pPr>
            <a:r>
              <a:rPr lang="en-US" sz="1200" dirty="0">
                <a:solidFill>
                  <a:schemeClr val="bg1"/>
                </a:solidFill>
                <a:latin typeface="Roboto" panose="02000000000000000000" pitchFamily="2" charset="0"/>
                <a:ea typeface="Roboto" panose="02000000000000000000" pitchFamily="2" charset="0"/>
              </a:rPr>
              <a:t>When we apply pca whether the true predictions are increased or not , lets see what happens in confusion matrix. </a:t>
            </a:r>
          </a:p>
          <a:p>
            <a:pPr marL="285750" indent="-285750">
              <a:buClr>
                <a:schemeClr val="bg1"/>
              </a:buClr>
              <a:buFont typeface="Arial" panose="020B0604020202020204" pitchFamily="34" charset="0"/>
              <a:buChar char="•"/>
            </a:pPr>
            <a:endParaRPr lang="en-US" sz="1200" dirty="0">
              <a:solidFill>
                <a:schemeClr val="bg1"/>
              </a:solidFill>
              <a:latin typeface="Roboto" panose="02000000000000000000" pitchFamily="2" charset="0"/>
              <a:ea typeface="Roboto" panose="02000000000000000000" pitchFamily="2" charset="0"/>
            </a:endParaRPr>
          </a:p>
          <a:p>
            <a:pPr marL="285750" indent="-285750">
              <a:buClr>
                <a:schemeClr val="bg1"/>
              </a:buClr>
              <a:buFont typeface="Arial" panose="020B0604020202020204" pitchFamily="34" charset="0"/>
              <a:buChar char="•"/>
            </a:pPr>
            <a:endParaRPr lang="en-IN" sz="1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493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E1E7A13-FEDA-FC29-79F1-8D0C97D2388C}"/>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3" name="Picture 2">
            <a:extLst>
              <a:ext uri="{FF2B5EF4-FFF2-40B4-BE49-F238E27FC236}">
                <a16:creationId xmlns:a16="http://schemas.microsoft.com/office/drawing/2014/main" id="{975856CA-B868-A196-7799-AF71253BD9E0}"/>
              </a:ext>
            </a:extLst>
          </p:cNvPr>
          <p:cNvPicPr>
            <a:picLocks noChangeAspect="1"/>
          </p:cNvPicPr>
          <p:nvPr/>
        </p:nvPicPr>
        <p:blipFill>
          <a:blip r:embed="rId3"/>
          <a:stretch>
            <a:fillRect/>
          </a:stretch>
        </p:blipFill>
        <p:spPr>
          <a:xfrm>
            <a:off x="1439331" y="635177"/>
            <a:ext cx="2492245" cy="2299037"/>
          </a:xfrm>
          <a:prstGeom prst="rect">
            <a:avLst/>
          </a:prstGeom>
        </p:spPr>
      </p:pic>
      <p:pic>
        <p:nvPicPr>
          <p:cNvPr id="4" name="Picture 3">
            <a:extLst>
              <a:ext uri="{FF2B5EF4-FFF2-40B4-BE49-F238E27FC236}">
                <a16:creationId xmlns:a16="http://schemas.microsoft.com/office/drawing/2014/main" id="{A84506F1-9DF4-05D5-E0E6-0F3417F37ACF}"/>
              </a:ext>
            </a:extLst>
          </p:cNvPr>
          <p:cNvPicPr>
            <a:picLocks noChangeAspect="1"/>
          </p:cNvPicPr>
          <p:nvPr/>
        </p:nvPicPr>
        <p:blipFill>
          <a:blip r:embed="rId4"/>
          <a:stretch>
            <a:fillRect/>
          </a:stretch>
        </p:blipFill>
        <p:spPr>
          <a:xfrm>
            <a:off x="5069472" y="758355"/>
            <a:ext cx="2635196" cy="2260235"/>
          </a:xfrm>
          <a:prstGeom prst="rect">
            <a:avLst/>
          </a:prstGeom>
        </p:spPr>
      </p:pic>
      <p:sp>
        <p:nvSpPr>
          <p:cNvPr id="6" name="TextBox 5">
            <a:extLst>
              <a:ext uri="{FF2B5EF4-FFF2-40B4-BE49-F238E27FC236}">
                <a16:creationId xmlns:a16="http://schemas.microsoft.com/office/drawing/2014/main" id="{1410617B-13F8-BD3D-6B90-4471CE0319A2}"/>
              </a:ext>
            </a:extLst>
          </p:cNvPr>
          <p:cNvSpPr txBox="1"/>
          <p:nvPr/>
        </p:nvSpPr>
        <p:spPr>
          <a:xfrm>
            <a:off x="810768" y="2934214"/>
            <a:ext cx="7796784" cy="1995418"/>
          </a:xfrm>
          <a:prstGeom prst="rect">
            <a:avLst/>
          </a:prstGeom>
          <a:noFill/>
        </p:spPr>
        <p:txBody>
          <a:bodyPr wrap="square">
            <a:spAutoFit/>
          </a:bodyPr>
          <a:lstStyle/>
          <a:p>
            <a:pPr marL="285750" indent="-285750" algn="just">
              <a:lnSpc>
                <a:spcPct val="150000"/>
              </a:lnSpc>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In this model we see that false positives and false negatives are decreased and we will reached the aim for our model.</a:t>
            </a:r>
          </a:p>
          <a:p>
            <a:pPr marL="285750" indent="-285750" algn="just">
              <a:lnSpc>
                <a:spcPct val="150000"/>
              </a:lnSpc>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Finally we take it is a final and generalized model for our data.</a:t>
            </a:r>
          </a:p>
          <a:p>
            <a:pPr marL="285750" indent="-285750" algn="just">
              <a:lnSpc>
                <a:spcPct val="150000"/>
              </a:lnSpc>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Here we observed that auc-roc score is high.</a:t>
            </a:r>
          </a:p>
          <a:p>
            <a:pPr marL="285750" indent="-285750" algn="just">
              <a:lnSpc>
                <a:spcPct val="150000"/>
              </a:lnSpc>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The cross validation score for this model will be 89%.</a:t>
            </a:r>
          </a:p>
          <a:p>
            <a:pPr marL="285750" indent="-285750" algn="just">
              <a:lnSpc>
                <a:spcPct val="150000"/>
              </a:lnSpc>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We also apply  post pruning to this</a:t>
            </a:r>
          </a:p>
        </p:txBody>
      </p:sp>
    </p:spTree>
    <p:extLst>
      <p:ext uri="{BB962C8B-B14F-4D97-AF65-F5344CB8AC3E}">
        <p14:creationId xmlns:p14="http://schemas.microsoft.com/office/powerpoint/2010/main" val="1189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C3C8894F-C86E-760B-E0A2-F39542DDE473}"/>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4" name="TextBox 3">
            <a:extLst>
              <a:ext uri="{FF2B5EF4-FFF2-40B4-BE49-F238E27FC236}">
                <a16:creationId xmlns:a16="http://schemas.microsoft.com/office/drawing/2014/main" id="{F7FF260A-0B13-730B-B74F-81167DD65EA8}"/>
              </a:ext>
            </a:extLst>
          </p:cNvPr>
          <p:cNvSpPr txBox="1"/>
          <p:nvPr/>
        </p:nvSpPr>
        <p:spPr>
          <a:xfrm>
            <a:off x="390144" y="371147"/>
            <a:ext cx="7839456" cy="4093428"/>
          </a:xfrm>
          <a:prstGeom prst="rect">
            <a:avLst/>
          </a:prstGeom>
          <a:noFill/>
        </p:spPr>
        <p:txBody>
          <a:bodyPr wrap="square">
            <a:spAutoFit/>
          </a:bodyPr>
          <a:lstStyle/>
          <a:p>
            <a:pPr marL="0" indent="0">
              <a:buClr>
                <a:srgbClr val="FFFFFF"/>
              </a:buClr>
              <a:buFont typeface="Arial" panose="020B0604020202020204" pitchFamily="34" charset="0"/>
              <a:buNone/>
            </a:pPr>
            <a:r>
              <a:rPr lang="en-US" sz="1800" b="1" u="sng" dirty="0">
                <a:solidFill>
                  <a:schemeClr val="bg1"/>
                </a:solidFill>
                <a:latin typeface="Roboto" panose="02000000000000000000" pitchFamily="2" charset="0"/>
                <a:cs typeface="Roboto" panose="02000000000000000000" pitchFamily="2" charset="0"/>
              </a:rPr>
              <a:t>TECHNICAL REQURIEMENTS NEEDED BY  THE CLIENT:</a:t>
            </a:r>
          </a:p>
          <a:p>
            <a:pPr>
              <a:buClr>
                <a:srgbClr val="FFFFFF"/>
              </a:buClr>
            </a:pPr>
            <a:r>
              <a:rPr lang="en-US" sz="1800" dirty="0">
                <a:solidFill>
                  <a:schemeClr val="bg1"/>
                </a:solidFill>
                <a:latin typeface="Arial" panose="020B0604020202020204" pitchFamily="34" charset="0"/>
                <a:cs typeface="Arial" panose="020B0604020202020204" pitchFamily="34" charset="0"/>
              </a:rPr>
              <a:t> </a:t>
            </a:r>
          </a:p>
          <a:p>
            <a:pPr marL="285750" indent="-285750">
              <a:buClr>
                <a:srgbClr val="FFFFFF"/>
              </a:buClr>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The client should have a data sheets in Excel and should use libraries like NumPy, Pandas, Visualization tools for the better understanding of the distribution of the data and they should know about libraries we shown in previous slides.</a:t>
            </a:r>
          </a:p>
          <a:p>
            <a:pPr marL="285750" indent="-285750">
              <a:buClr>
                <a:srgbClr val="FFFFFF"/>
              </a:buClr>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The type of data cleaning and pre-processing that the client needs to make is:</a:t>
            </a:r>
          </a:p>
          <a:p>
            <a:pPr algn="just">
              <a:buClr>
                <a:srgbClr val="FFFFFF"/>
              </a:buClr>
            </a:pPr>
            <a:r>
              <a:rPr lang="en-US" sz="1400"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t>
            </a:r>
            <a:r>
              <a:rPr lang="en-US" sz="1400" dirty="0">
                <a:solidFill>
                  <a:schemeClr val="bg1"/>
                </a:solidFill>
                <a:latin typeface="Arial" panose="020B0604020202020204" pitchFamily="34" charset="0"/>
                <a:cs typeface="Arial" panose="020B0604020202020204" pitchFamily="34" charset="0"/>
              </a:rPr>
              <a:t> The missing values are needed to be taken care of.</a:t>
            </a:r>
          </a:p>
          <a:p>
            <a:pPr algn="just">
              <a:buClr>
                <a:srgbClr val="FFFFFF"/>
              </a:buClr>
            </a:pPr>
            <a:r>
              <a:rPr lang="en-US" sz="1400"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t>
            </a:r>
            <a:r>
              <a:rPr lang="en-US" sz="1400" dirty="0">
                <a:solidFill>
                  <a:schemeClr val="bg1"/>
                </a:solidFill>
                <a:latin typeface="Arial" panose="020B0604020202020204" pitchFamily="34" charset="0"/>
                <a:cs typeface="Arial" panose="020B0604020202020204" pitchFamily="34" charset="0"/>
              </a:rPr>
              <a:t> There shouldn’t be any duplicated records.</a:t>
            </a:r>
          </a:p>
          <a:p>
            <a:pPr algn="just">
              <a:buClr>
                <a:srgbClr val="FFFFFF"/>
              </a:buClr>
            </a:pPr>
            <a:r>
              <a:rPr lang="en-US" sz="1400"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t>
            </a:r>
            <a:r>
              <a:rPr lang="en-US" sz="1400" dirty="0">
                <a:solidFill>
                  <a:schemeClr val="bg1"/>
                </a:solidFill>
                <a:latin typeface="Arial" panose="020B0604020202020204" pitchFamily="34" charset="0"/>
                <a:cs typeface="Arial" panose="020B0604020202020204" pitchFamily="34" charset="0"/>
              </a:rPr>
              <a:t> we don’t do anything on outliers because decision trees are not sensitive</a:t>
            </a:r>
          </a:p>
          <a:p>
            <a:pPr algn="just">
              <a:buClr>
                <a:srgbClr val="FFFFFF"/>
              </a:buClr>
            </a:pPr>
            <a:r>
              <a:rPr lang="en-US" sz="1400" dirty="0">
                <a:solidFill>
                  <a:schemeClr val="bg1"/>
                </a:solidFill>
                <a:latin typeface="Arial" panose="020B0604020202020204" pitchFamily="34" charset="0"/>
                <a:cs typeface="Arial" panose="020B0604020202020204" pitchFamily="34" charset="0"/>
              </a:rPr>
              <a:t>          to outliers.</a:t>
            </a:r>
          </a:p>
          <a:p>
            <a:pPr algn="just">
              <a:buClr>
                <a:srgbClr val="FFFFFF"/>
              </a:buClr>
            </a:pPr>
            <a:r>
              <a:rPr lang="en-US" sz="1400"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t>
            </a:r>
            <a:r>
              <a:rPr lang="en-US" sz="1400" dirty="0">
                <a:solidFill>
                  <a:schemeClr val="bg1"/>
                </a:solidFill>
                <a:latin typeface="Arial" panose="020B0604020202020204" pitchFamily="34" charset="0"/>
                <a:cs typeface="Arial" panose="020B0604020202020204" pitchFamily="34" charset="0"/>
              </a:rPr>
              <a:t> Drop irrelevant features. </a:t>
            </a:r>
          </a:p>
          <a:p>
            <a:pPr algn="just">
              <a:buClr>
                <a:srgbClr val="FFFFFF"/>
              </a:buClr>
            </a:pPr>
            <a:r>
              <a:rPr lang="en-US" sz="1400"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t>
            </a:r>
            <a:r>
              <a:rPr lang="en-US" sz="1400" dirty="0">
                <a:solidFill>
                  <a:schemeClr val="bg1"/>
                </a:solidFill>
                <a:latin typeface="Arial" panose="020B0604020202020204" pitchFamily="34" charset="0"/>
                <a:cs typeface="Arial" panose="020B0604020202020204" pitchFamily="34" charset="0"/>
              </a:rPr>
              <a:t> Scaling is not required.</a:t>
            </a:r>
          </a:p>
          <a:p>
            <a:pPr algn="just">
              <a:buClr>
                <a:srgbClr val="FFFFFF"/>
              </a:buClr>
            </a:pPr>
            <a:r>
              <a:rPr lang="en-US" sz="1400"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t>
            </a:r>
            <a:r>
              <a:rPr lang="en-US" sz="1400" dirty="0">
                <a:solidFill>
                  <a:schemeClr val="bg1"/>
                </a:solidFill>
                <a:latin typeface="Arial" panose="020B0604020202020204" pitchFamily="34" charset="0"/>
                <a:cs typeface="Arial" panose="020B0604020202020204" pitchFamily="34" charset="0"/>
              </a:rPr>
              <a:t> Splitting the dataset into training and testing.</a:t>
            </a:r>
          </a:p>
          <a:p>
            <a:pPr>
              <a:buClr>
                <a:srgbClr val="FFFFFF"/>
              </a:buClr>
            </a:pPr>
            <a:r>
              <a:rPr lang="en-US" sz="1800" dirty="0">
                <a:solidFill>
                  <a:schemeClr val="bg1"/>
                </a:solidFill>
                <a:latin typeface="Arial" panose="020B0604020202020204" pitchFamily="34" charset="0"/>
                <a:cs typeface="Arial" panose="020B0604020202020204" pitchFamily="34" charset="0"/>
              </a:rPr>
              <a:t>  </a:t>
            </a:r>
          </a:p>
          <a:p>
            <a:pPr marL="0" indent="0">
              <a:buClr>
                <a:srgbClr val="FFFFFF"/>
              </a:buClr>
              <a:buFont typeface="Arial" panose="020B0604020202020204" pitchFamily="34" charset="0"/>
              <a:buNone/>
            </a:pPr>
            <a:endParaRPr lang="en-US" sz="1800" b="1" dirty="0">
              <a:solidFill>
                <a:schemeClr val="bg1"/>
              </a:solidFill>
              <a:latin typeface="Times New Roman" panose="02020603050405020304" pitchFamily="18" charset="0"/>
              <a:cs typeface="Times New Roman" panose="02020603050405020304" pitchFamily="18" charset="0"/>
            </a:endParaRPr>
          </a:p>
          <a:p>
            <a:pPr marL="0" indent="0">
              <a:buClr>
                <a:srgbClr val="FFFFFF"/>
              </a:buClr>
              <a:buFont typeface="Arial" panose="020B0604020202020204" pitchFamily="34" charset="0"/>
              <a:buNone/>
            </a:pPr>
            <a:endParaRPr lang="en-US" sz="1800" dirty="0">
              <a:solidFill>
                <a:schemeClr val="bg1"/>
              </a:solidFill>
              <a:latin typeface="Arial" panose="020B0604020202020204" pitchFamily="34" charset="0"/>
              <a:cs typeface="Arial" panose="020B0604020202020204" pitchFamily="34" charset="0"/>
            </a:endParaRPr>
          </a:p>
          <a:p>
            <a:pPr marL="0" indent="0">
              <a:buClr>
                <a:srgbClr val="FFFFFF"/>
              </a:buClr>
              <a:buFont typeface="Arial" panose="020B0604020202020204" pitchFamily="34" charset="0"/>
              <a:buNone/>
            </a:pPr>
            <a:r>
              <a:rPr lang="en-US" sz="16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03900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1D05DCAA-3A06-FC69-F718-8B9F1B20E9C3}"/>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4" name="TextBox 3">
            <a:extLst>
              <a:ext uri="{FF2B5EF4-FFF2-40B4-BE49-F238E27FC236}">
                <a16:creationId xmlns:a16="http://schemas.microsoft.com/office/drawing/2014/main" id="{8EE10170-7F66-B010-8851-D481B8E198AF}"/>
              </a:ext>
            </a:extLst>
          </p:cNvPr>
          <p:cNvSpPr txBox="1"/>
          <p:nvPr/>
        </p:nvSpPr>
        <p:spPr>
          <a:xfrm>
            <a:off x="396240" y="213878"/>
            <a:ext cx="4669536" cy="707886"/>
          </a:xfrm>
          <a:prstGeom prst="rect">
            <a:avLst/>
          </a:prstGeom>
          <a:noFill/>
        </p:spPr>
        <p:txBody>
          <a:bodyPr wrap="square">
            <a:spAutoFit/>
          </a:bodyPr>
          <a:lstStyle/>
          <a:p>
            <a:pPr>
              <a:buClr>
                <a:schemeClr val="bg1"/>
              </a:buClr>
            </a:pPr>
            <a:r>
              <a:rPr lang="en-US" sz="2000" b="1" dirty="0">
                <a:solidFill>
                  <a:schemeClr val="bg1"/>
                </a:solidFill>
                <a:latin typeface="Roboto" panose="02000000000000000000" pitchFamily="2" charset="0"/>
                <a:ea typeface="Roboto" panose="02000000000000000000" pitchFamily="2" charset="0"/>
              </a:rPr>
              <a:t>Key points:</a:t>
            </a:r>
          </a:p>
          <a:p>
            <a:pPr>
              <a:buClr>
                <a:schemeClr val="bg1"/>
              </a:buClr>
            </a:pPr>
            <a:endParaRPr lang="en-US" sz="2000" b="1" dirty="0">
              <a:solidFill>
                <a:schemeClr val="bg1"/>
              </a:solidFill>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B1216136-353F-58B0-0AD8-A43F503D3C54}"/>
              </a:ext>
            </a:extLst>
          </p:cNvPr>
          <p:cNvSpPr txBox="1"/>
          <p:nvPr/>
        </p:nvSpPr>
        <p:spPr>
          <a:xfrm>
            <a:off x="646853" y="778660"/>
            <a:ext cx="7223760" cy="1384995"/>
          </a:xfrm>
          <a:prstGeom prst="rect">
            <a:avLst/>
          </a:prstGeom>
          <a:noFill/>
        </p:spPr>
        <p:txBody>
          <a:bodyPr wrap="square">
            <a:spAutoFit/>
          </a:bodyPr>
          <a:lstStyle/>
          <a:p>
            <a:pPr marL="285750" indent="-285750">
              <a:buClr>
                <a:schemeClr val="bg1"/>
              </a:buClr>
              <a:buFont typeface="Wingdings" panose="05000000000000000000" pitchFamily="2" charset="2"/>
              <a:buChar char="ü"/>
            </a:pPr>
            <a:r>
              <a:rPr lang="en-IN" dirty="0">
                <a:solidFill>
                  <a:schemeClr val="bg1"/>
                </a:solidFill>
                <a:latin typeface="Roboto" panose="02000000000000000000" pitchFamily="2" charset="0"/>
                <a:ea typeface="Roboto" panose="02000000000000000000" pitchFamily="2" charset="0"/>
              </a:rPr>
              <a:t>In part of feature scaling we drop some unimportant variables and we observe very less decrease in metrics.</a:t>
            </a:r>
          </a:p>
          <a:p>
            <a:pPr marL="285750" indent="-285750">
              <a:buClr>
                <a:schemeClr val="bg1"/>
              </a:buClr>
              <a:buFont typeface="Wingdings" panose="05000000000000000000" pitchFamily="2" charset="2"/>
              <a:buChar char="ü"/>
            </a:pPr>
            <a:r>
              <a:rPr lang="en-IN" dirty="0">
                <a:solidFill>
                  <a:schemeClr val="bg1"/>
                </a:solidFill>
                <a:latin typeface="Roboto" panose="02000000000000000000" pitchFamily="2" charset="0"/>
                <a:ea typeface="Roboto" panose="02000000000000000000" pitchFamily="2" charset="0"/>
              </a:rPr>
              <a:t>When we sub splitting the data on target variable we see some differences in the features.</a:t>
            </a:r>
          </a:p>
          <a:p>
            <a:pPr marL="285750" indent="-285750">
              <a:buClr>
                <a:schemeClr val="bg1"/>
              </a:buClr>
              <a:buFont typeface="Wingdings" panose="05000000000000000000" pitchFamily="2" charset="2"/>
              <a:buChar char="ü"/>
            </a:pPr>
            <a:endParaRPr lang="en-IN" dirty="0">
              <a:solidFill>
                <a:schemeClr val="bg1"/>
              </a:solidFill>
              <a:latin typeface="Roboto" panose="02000000000000000000" pitchFamily="2" charset="0"/>
              <a:ea typeface="Roboto" panose="02000000000000000000" pitchFamily="2" charset="0"/>
            </a:endParaRPr>
          </a:p>
          <a:p>
            <a:pPr marL="285750" indent="-285750">
              <a:buClr>
                <a:schemeClr val="bg1"/>
              </a:buClr>
              <a:buFont typeface="Wingdings" panose="05000000000000000000" pitchFamily="2" charset="2"/>
              <a:buChar char="ü"/>
            </a:pPr>
            <a:endParaRPr lang="en-IN"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1B5D69ED-11CF-028C-C413-1995886E71BF}"/>
              </a:ext>
            </a:extLst>
          </p:cNvPr>
          <p:cNvSpPr txBox="1"/>
          <p:nvPr/>
        </p:nvSpPr>
        <p:spPr>
          <a:xfrm>
            <a:off x="2139696" y="2137482"/>
            <a:ext cx="4669536" cy="338554"/>
          </a:xfrm>
          <a:prstGeom prst="rect">
            <a:avLst/>
          </a:prstGeom>
          <a:noFill/>
        </p:spPr>
        <p:txBody>
          <a:bodyPr wrap="square">
            <a:spAutoFit/>
          </a:bodyPr>
          <a:lstStyle/>
          <a:p>
            <a:r>
              <a:rPr lang="en-IN" sz="1600" b="1" u="sng" dirty="0">
                <a:solidFill>
                  <a:schemeClr val="bg1"/>
                </a:solidFill>
                <a:latin typeface="Roboto" panose="02000000000000000000" pitchFamily="2" charset="0"/>
                <a:ea typeface="Roboto" panose="02000000000000000000" pitchFamily="2" charset="0"/>
              </a:rPr>
              <a:t>Evaluation metrics graph for candidate models</a:t>
            </a:r>
          </a:p>
        </p:txBody>
      </p:sp>
      <p:pic>
        <p:nvPicPr>
          <p:cNvPr id="9" name="Picture 8">
            <a:extLst>
              <a:ext uri="{FF2B5EF4-FFF2-40B4-BE49-F238E27FC236}">
                <a16:creationId xmlns:a16="http://schemas.microsoft.com/office/drawing/2014/main" id="{E1F3B920-FF9E-910B-D85F-3AA3AE1E594A}"/>
              </a:ext>
            </a:extLst>
          </p:cNvPr>
          <p:cNvPicPr>
            <a:picLocks noChangeAspect="1"/>
          </p:cNvPicPr>
          <p:nvPr/>
        </p:nvPicPr>
        <p:blipFill>
          <a:blip r:embed="rId3"/>
          <a:stretch>
            <a:fillRect/>
          </a:stretch>
        </p:blipFill>
        <p:spPr>
          <a:xfrm>
            <a:off x="178766" y="2614232"/>
            <a:ext cx="4732563" cy="2391072"/>
          </a:xfrm>
          <a:prstGeom prst="rect">
            <a:avLst/>
          </a:prstGeom>
        </p:spPr>
      </p:pic>
      <p:sp>
        <p:nvSpPr>
          <p:cNvPr id="11" name="TextBox 10">
            <a:extLst>
              <a:ext uri="{FF2B5EF4-FFF2-40B4-BE49-F238E27FC236}">
                <a16:creationId xmlns:a16="http://schemas.microsoft.com/office/drawing/2014/main" id="{11965D88-9866-1BC8-8408-CE6606BFED2D}"/>
              </a:ext>
            </a:extLst>
          </p:cNvPr>
          <p:cNvSpPr txBox="1"/>
          <p:nvPr/>
        </p:nvSpPr>
        <p:spPr>
          <a:xfrm>
            <a:off x="5114544" y="3260867"/>
            <a:ext cx="4029456" cy="523220"/>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IN" dirty="0">
                <a:solidFill>
                  <a:schemeClr val="bg1"/>
                </a:solidFill>
                <a:latin typeface="Roboto" panose="02000000000000000000" pitchFamily="2" charset="0"/>
                <a:ea typeface="Roboto" panose="02000000000000000000" pitchFamily="2" charset="0"/>
              </a:rPr>
              <a:t>In candidate models post pruning has high metrics </a:t>
            </a:r>
          </a:p>
        </p:txBody>
      </p:sp>
    </p:spTree>
    <p:extLst>
      <p:ext uri="{BB962C8B-B14F-4D97-AF65-F5344CB8AC3E}">
        <p14:creationId xmlns:p14="http://schemas.microsoft.com/office/powerpoint/2010/main" val="165275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endParaRPr/>
          </a:p>
        </p:txBody>
      </p:sp>
      <p:sp>
        <p:nvSpPr>
          <p:cNvPr id="720" name="Google Shape;720;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721" name="Google Shape;721;p51"/>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2114965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4;p41">
            <a:extLst>
              <a:ext uri="{FF2B5EF4-FFF2-40B4-BE49-F238E27FC236}">
                <a16:creationId xmlns:a16="http://schemas.microsoft.com/office/drawing/2014/main" id="{0B41B643-2CF3-433A-B554-09EAD3649117}"/>
              </a:ext>
            </a:extLst>
          </p:cNvPr>
          <p:cNvPicPr preferRelativeResize="0"/>
          <p:nvPr/>
        </p:nvPicPr>
        <p:blipFill rotWithShape="1">
          <a:blip r:embed="rId2">
            <a:alphaModFix/>
          </a:blip>
          <a:srcRect/>
          <a:stretch/>
        </p:blipFill>
        <p:spPr>
          <a:xfrm>
            <a:off x="1357" y="-15"/>
            <a:ext cx="9144000" cy="5143500"/>
          </a:xfrm>
          <a:prstGeom prst="rect">
            <a:avLst/>
          </a:prstGeom>
          <a:noFill/>
          <a:ln>
            <a:noFill/>
          </a:ln>
        </p:spPr>
      </p:pic>
      <p:grpSp>
        <p:nvGrpSpPr>
          <p:cNvPr id="5" name="Google Shape;114;p15">
            <a:extLst>
              <a:ext uri="{FF2B5EF4-FFF2-40B4-BE49-F238E27FC236}">
                <a16:creationId xmlns:a16="http://schemas.microsoft.com/office/drawing/2014/main" id="{633F2FE6-EE4C-4257-8FA9-574D886CEFC1}"/>
              </a:ext>
            </a:extLst>
          </p:cNvPr>
          <p:cNvGrpSpPr/>
          <p:nvPr/>
        </p:nvGrpSpPr>
        <p:grpSpPr>
          <a:xfrm>
            <a:off x="386080" y="678780"/>
            <a:ext cx="4352544" cy="256032"/>
            <a:chOff x="0" y="0"/>
            <a:chExt cx="10422179" cy="651822"/>
          </a:xfrm>
        </p:grpSpPr>
        <p:sp>
          <p:nvSpPr>
            <p:cNvPr id="6" name="Google Shape;115;p15">
              <a:extLst>
                <a:ext uri="{FF2B5EF4-FFF2-40B4-BE49-F238E27FC236}">
                  <a16:creationId xmlns:a16="http://schemas.microsoft.com/office/drawing/2014/main" id="{CB9C3615-3F11-481A-B3F2-E94BE3C61D51}"/>
                </a:ext>
              </a:extLst>
            </p:cNvPr>
            <p:cNvSpPr/>
            <p:nvPr/>
          </p:nvSpPr>
          <p:spPr>
            <a:xfrm>
              <a:off x="0" y="302866"/>
              <a:ext cx="10422179" cy="52812"/>
            </a:xfrm>
            <a:custGeom>
              <a:avLst/>
              <a:gdLst/>
              <a:ahLst/>
              <a:cxnLst/>
              <a:rect l="l" t="t" r="r" b="b"/>
              <a:pathLst>
                <a:path w="13784599" h="69850" extrusionOk="0">
                  <a:moveTo>
                    <a:pt x="13493769" y="0"/>
                  </a:moveTo>
                  <a:lnTo>
                    <a:pt x="0" y="0"/>
                  </a:lnTo>
                  <a:lnTo>
                    <a:pt x="0" y="69850"/>
                  </a:lnTo>
                  <a:lnTo>
                    <a:pt x="13784599" y="69850"/>
                  </a:lnTo>
                  <a:lnTo>
                    <a:pt x="13784599" y="0"/>
                  </a:lnTo>
                  <a:close/>
                </a:path>
              </a:pathLst>
            </a:custGeom>
            <a:solidFill>
              <a:srgbClr val="F8F8F8">
                <a:alpha val="29803"/>
              </a:srgbClr>
            </a:solidFill>
            <a:ln>
              <a:noFill/>
            </a:ln>
          </p:spPr>
        </p:sp>
        <p:pic>
          <p:nvPicPr>
            <p:cNvPr id="7" name="Google Shape;116;p15">
              <a:extLst>
                <a:ext uri="{FF2B5EF4-FFF2-40B4-BE49-F238E27FC236}">
                  <a16:creationId xmlns:a16="http://schemas.microsoft.com/office/drawing/2014/main" id="{6DE65864-8A6C-4565-A611-8441502AC058}"/>
                </a:ext>
              </a:extLst>
            </p:cNvPr>
            <p:cNvPicPr preferRelativeResize="0"/>
            <p:nvPr/>
          </p:nvPicPr>
          <p:blipFill rotWithShape="1">
            <a:blip r:embed="rId3">
              <a:alphaModFix/>
            </a:blip>
            <a:srcRect/>
            <a:stretch/>
          </p:blipFill>
          <p:spPr>
            <a:xfrm>
              <a:off x="0" y="0"/>
              <a:ext cx="651822" cy="651822"/>
            </a:xfrm>
            <a:prstGeom prst="rect">
              <a:avLst/>
            </a:prstGeom>
            <a:noFill/>
            <a:ln>
              <a:noFill/>
            </a:ln>
          </p:spPr>
        </p:pic>
      </p:grpSp>
      <p:sp>
        <p:nvSpPr>
          <p:cNvPr id="9" name="TextBox 8">
            <a:extLst>
              <a:ext uri="{FF2B5EF4-FFF2-40B4-BE49-F238E27FC236}">
                <a16:creationId xmlns:a16="http://schemas.microsoft.com/office/drawing/2014/main" id="{6FBB5C13-602B-4067-9906-A00AD7E98237}"/>
              </a:ext>
            </a:extLst>
          </p:cNvPr>
          <p:cNvSpPr txBox="1"/>
          <p:nvPr/>
        </p:nvSpPr>
        <p:spPr>
          <a:xfrm>
            <a:off x="963168" y="283576"/>
            <a:ext cx="1822704" cy="523220"/>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square">
            <a:spAutoFit/>
          </a:bodyPr>
          <a:lstStyle/>
          <a:p>
            <a:r>
              <a:rPr lang="en-US" sz="2800" b="1" i="0" u="none" strike="noStrike" cap="none" dirty="0">
                <a:solidFill>
                  <a:schemeClr val="bg1"/>
                </a:solidFill>
                <a:latin typeface="Roboto" panose="02000000000000000000" pitchFamily="2" charset="0"/>
                <a:ea typeface="Roboto" panose="02000000000000000000" pitchFamily="2" charset="0"/>
                <a:cs typeface="Open Sans ExtraBold" panose="020B0906030804020204" pitchFamily="34" charset="0"/>
                <a:sym typeface="Arial"/>
              </a:rPr>
              <a:t>Approach</a:t>
            </a:r>
            <a:endParaRPr lang="en-IN" sz="2800" b="1" dirty="0">
              <a:solidFill>
                <a:schemeClr val="bg1"/>
              </a:solidFill>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3E8D4419-9725-43A4-BE64-B66817C58F75}"/>
              </a:ext>
            </a:extLst>
          </p:cNvPr>
          <p:cNvSpPr txBox="1"/>
          <p:nvPr/>
        </p:nvSpPr>
        <p:spPr>
          <a:xfrm>
            <a:off x="71616" y="982182"/>
            <a:ext cx="6266690" cy="4113947"/>
          </a:xfrm>
          <a:prstGeom prst="rect">
            <a:avLst/>
          </a:prstGeom>
          <a:noFill/>
        </p:spPr>
        <p:txBody>
          <a:bodyPr wrap="square">
            <a:spAutoFit/>
          </a:bodyPr>
          <a:lstStyle/>
          <a:p>
            <a:pPr marL="842002" marR="0" lvl="1" indent="-421001" algn="just" rtl="0">
              <a:lnSpc>
                <a:spcPct val="150000"/>
              </a:lnSpc>
              <a:spcBef>
                <a:spcPts val="0"/>
              </a:spcBef>
              <a:spcAft>
                <a:spcPts val="0"/>
              </a:spcAft>
              <a:buClr>
                <a:srgbClr val="F8F8F8"/>
              </a:buClr>
              <a:buSzPts val="3899"/>
              <a:buFont typeface="Arial"/>
              <a:buChar char="•"/>
            </a:pPr>
            <a:r>
              <a:rPr lang="en-US" sz="1600" dirty="0">
                <a:solidFill>
                  <a:srgbClr val="F8F8F8"/>
                </a:solidFill>
                <a:latin typeface="Roboto" panose="02000000000000000000" pitchFamily="2" charset="0"/>
                <a:ea typeface="Roboto" panose="02000000000000000000" pitchFamily="2" charset="0"/>
                <a:cs typeface="Times New Roman" panose="02020603050405020304" pitchFamily="18" charset="0"/>
              </a:rPr>
              <a:t>A starting point we have to perform analysis on the Fully paid and Non-Fully paid profiles results compared to different features in the data science </a:t>
            </a:r>
            <a:r>
              <a:rPr lang="en-US" sz="1600" b="0" i="0" u="none" strike="noStrike" cap="none" dirty="0">
                <a:solidFill>
                  <a:srgbClr val="F8F8F8"/>
                </a:solidFill>
                <a:latin typeface="Roboto" panose="02000000000000000000" pitchFamily="2" charset="0"/>
                <a:ea typeface="Roboto" panose="02000000000000000000" pitchFamily="2" charset="0"/>
                <a:cs typeface="Times New Roman" panose="02020603050405020304" pitchFamily="18" charset="0"/>
                <a:sym typeface="Arial"/>
              </a:rPr>
              <a:t>.</a:t>
            </a:r>
            <a:endParaRPr lang="en-US" sz="1600" dirty="0">
              <a:latin typeface="Roboto" panose="02000000000000000000" pitchFamily="2" charset="0"/>
              <a:ea typeface="Roboto" panose="02000000000000000000" pitchFamily="2" charset="0"/>
              <a:cs typeface="Times New Roman" panose="02020603050405020304" pitchFamily="18" charset="0"/>
            </a:endParaRPr>
          </a:p>
          <a:p>
            <a:pPr marL="842002" marR="0" lvl="1" indent="-421001" algn="just" rtl="0">
              <a:lnSpc>
                <a:spcPct val="150000"/>
              </a:lnSpc>
              <a:spcBef>
                <a:spcPts val="0"/>
              </a:spcBef>
              <a:spcAft>
                <a:spcPts val="0"/>
              </a:spcAft>
              <a:buClr>
                <a:srgbClr val="F8F8F8"/>
              </a:buClr>
              <a:buSzPts val="3899"/>
              <a:buFont typeface="Arial"/>
              <a:buChar char="•"/>
            </a:pPr>
            <a:r>
              <a:rPr lang="en-US" sz="1600" dirty="0">
                <a:solidFill>
                  <a:srgbClr val="F8F8F8"/>
                </a:solidFill>
                <a:latin typeface="Roboto" panose="02000000000000000000" pitchFamily="2" charset="0"/>
                <a:ea typeface="Roboto" panose="02000000000000000000" pitchFamily="2" charset="0"/>
                <a:cs typeface="Times New Roman" panose="02020603050405020304" pitchFamily="18" charset="0"/>
                <a:sym typeface="Arial"/>
              </a:rPr>
              <a:t>Splitting our target variable into to samples and then perform analysis on How features are changed according to  the data.</a:t>
            </a:r>
            <a:endParaRPr lang="en-US" sz="1600" dirty="0">
              <a:latin typeface="Roboto" panose="02000000000000000000" pitchFamily="2" charset="0"/>
              <a:ea typeface="Roboto" panose="02000000000000000000" pitchFamily="2" charset="0"/>
              <a:cs typeface="Times New Roman" panose="02020603050405020304" pitchFamily="18" charset="0"/>
            </a:endParaRPr>
          </a:p>
          <a:p>
            <a:pPr marL="842002" marR="0" lvl="1" indent="-421001" algn="just" rtl="0">
              <a:lnSpc>
                <a:spcPct val="150000"/>
              </a:lnSpc>
              <a:spcBef>
                <a:spcPts val="0"/>
              </a:spcBef>
              <a:spcAft>
                <a:spcPts val="0"/>
              </a:spcAft>
              <a:buClr>
                <a:srgbClr val="F8F8F8"/>
              </a:buClr>
              <a:buSzPts val="3899"/>
              <a:buFont typeface="Arial"/>
              <a:buChar char="•"/>
            </a:pPr>
            <a:r>
              <a:rPr lang="en-US" sz="1600" b="0" i="0" u="none" strike="noStrike" cap="none" dirty="0">
                <a:solidFill>
                  <a:srgbClr val="F8F8F8"/>
                </a:solidFill>
                <a:latin typeface="Roboto" panose="02000000000000000000" pitchFamily="2" charset="0"/>
                <a:ea typeface="Roboto" panose="02000000000000000000" pitchFamily="2" charset="0"/>
                <a:cs typeface="Times New Roman" panose="02020603050405020304" pitchFamily="18" charset="0"/>
                <a:sym typeface="Arial"/>
              </a:rPr>
              <a:t>Another way is to split the whole data into dependent (target) and independent features.</a:t>
            </a:r>
          </a:p>
          <a:p>
            <a:pPr marL="842002" marR="0" lvl="1" indent="-421001" algn="just" rtl="0">
              <a:lnSpc>
                <a:spcPct val="150000"/>
              </a:lnSpc>
              <a:spcBef>
                <a:spcPts val="0"/>
              </a:spcBef>
              <a:spcAft>
                <a:spcPts val="0"/>
              </a:spcAft>
              <a:buClr>
                <a:srgbClr val="F8F8F8"/>
              </a:buClr>
              <a:buSzPts val="3899"/>
              <a:buFont typeface="Arial"/>
              <a:buChar char="•"/>
            </a:pPr>
            <a:r>
              <a:rPr lang="en-US" sz="1600" dirty="0">
                <a:solidFill>
                  <a:srgbClr val="F8F8F8"/>
                </a:solidFill>
                <a:latin typeface="Roboto" panose="02000000000000000000" pitchFamily="2" charset="0"/>
                <a:ea typeface="Roboto" panose="02000000000000000000" pitchFamily="2" charset="0"/>
                <a:cs typeface="Times New Roman" panose="02020603050405020304" pitchFamily="18" charset="0"/>
              </a:rPr>
              <a:t>Test and train the data to split for seeking the future customers more likely to fully paid. </a:t>
            </a:r>
            <a:endParaRPr lang="en-US" sz="1600" b="0" i="0" u="none" strike="noStrike" cap="none" dirty="0">
              <a:solidFill>
                <a:srgbClr val="F8F8F8"/>
              </a:solidFill>
              <a:latin typeface="Roboto" panose="02000000000000000000" pitchFamily="2" charset="0"/>
              <a:ea typeface="Roboto" panose="02000000000000000000" pitchFamily="2" charset="0"/>
              <a:cs typeface="Times New Roman" panose="02020603050405020304" pitchFamily="18" charset="0"/>
              <a:sym typeface="Arial"/>
            </a:endParaRPr>
          </a:p>
          <a:p>
            <a:pPr marL="842002" marR="0" lvl="1" indent="-421001" algn="just" rtl="0">
              <a:lnSpc>
                <a:spcPct val="150000"/>
              </a:lnSpc>
              <a:spcBef>
                <a:spcPts val="0"/>
              </a:spcBef>
              <a:spcAft>
                <a:spcPts val="0"/>
              </a:spcAft>
              <a:buClr>
                <a:srgbClr val="F8F8F8"/>
              </a:buClr>
              <a:buSzPts val="3899"/>
              <a:buFont typeface="Arial"/>
              <a:buChar char="•"/>
            </a:pPr>
            <a:endParaRPr lang="en-US" sz="1600" dirty="0">
              <a:latin typeface="Roboto" panose="02000000000000000000" pitchFamily="2" charset="0"/>
              <a:ea typeface="Roboto" panose="02000000000000000000" pitchFamily="2" charset="0"/>
              <a:cs typeface="Times New Roman" panose="02020603050405020304" pitchFamily="18" charset="0"/>
            </a:endParaRPr>
          </a:p>
        </p:txBody>
      </p:sp>
      <p:sp>
        <p:nvSpPr>
          <p:cNvPr id="2" name="AutoShape 6">
            <a:extLst>
              <a:ext uri="{FF2B5EF4-FFF2-40B4-BE49-F238E27FC236}">
                <a16:creationId xmlns:a16="http://schemas.microsoft.com/office/drawing/2014/main" id="{E83E9EA0-1C46-4E3E-8C82-0BFC3908DF95}"/>
              </a:ext>
            </a:extLst>
          </p:cNvPr>
          <p:cNvSpPr>
            <a:spLocks noChangeAspect="1" noChangeArrowheads="1"/>
          </p:cNvSpPr>
          <p:nvPr/>
        </p:nvSpPr>
        <p:spPr bwMode="auto">
          <a:xfrm>
            <a:off x="4419599" y="2419349"/>
            <a:ext cx="540597" cy="5405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53B9BCCA-E0F8-EF6D-DF2A-8E30BEFFA8F0}"/>
              </a:ext>
            </a:extLst>
          </p:cNvPr>
          <p:cNvPicPr>
            <a:picLocks noChangeAspect="1"/>
          </p:cNvPicPr>
          <p:nvPr/>
        </p:nvPicPr>
        <p:blipFill>
          <a:blip r:embed="rId4"/>
          <a:stretch>
            <a:fillRect/>
          </a:stretch>
        </p:blipFill>
        <p:spPr>
          <a:xfrm>
            <a:off x="6578574" y="995337"/>
            <a:ext cx="2729605" cy="2729605"/>
          </a:xfrm>
          <a:prstGeom prst="rect">
            <a:avLst/>
          </a:prstGeom>
        </p:spPr>
      </p:pic>
    </p:spTree>
    <p:extLst>
      <p:ext uri="{BB962C8B-B14F-4D97-AF65-F5344CB8AC3E}">
        <p14:creationId xmlns:p14="http://schemas.microsoft.com/office/powerpoint/2010/main" val="343155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9229E61E-B9D9-4741-B3A8-7E15ADD60B0D}"/>
              </a:ext>
            </a:extLst>
          </p:cNvPr>
          <p:cNvPicPr preferRelativeResize="0"/>
          <p:nvPr/>
        </p:nvPicPr>
        <p:blipFill rotWithShape="1">
          <a:blip r:embed="rId2">
            <a:alphaModFix/>
          </a:blip>
          <a:srcRect/>
          <a:stretch/>
        </p:blipFill>
        <p:spPr>
          <a:xfrm>
            <a:off x="2" y="1"/>
            <a:ext cx="9143998" cy="5143499"/>
          </a:xfrm>
          <a:prstGeom prst="rect">
            <a:avLst/>
          </a:prstGeom>
          <a:noFill/>
          <a:ln>
            <a:noFill/>
          </a:ln>
        </p:spPr>
      </p:pic>
      <p:sp>
        <p:nvSpPr>
          <p:cNvPr id="5" name="TextBox 4">
            <a:extLst>
              <a:ext uri="{FF2B5EF4-FFF2-40B4-BE49-F238E27FC236}">
                <a16:creationId xmlns:a16="http://schemas.microsoft.com/office/drawing/2014/main" id="{8571907E-C01F-4A4A-B24C-D86EE78FED05}"/>
              </a:ext>
            </a:extLst>
          </p:cNvPr>
          <p:cNvSpPr txBox="1"/>
          <p:nvPr/>
        </p:nvSpPr>
        <p:spPr>
          <a:xfrm>
            <a:off x="272798" y="130446"/>
            <a:ext cx="4572000" cy="518347"/>
          </a:xfrm>
          <a:prstGeom prst="rect">
            <a:avLst/>
          </a:prstGeom>
          <a:noFill/>
        </p:spPr>
        <p:txBody>
          <a:bodyPr wrap="square">
            <a:spAutoFit/>
          </a:bodyPr>
          <a:lstStyle/>
          <a:p>
            <a:pPr marL="0" marR="0" lvl="0" indent="0" algn="l" rtl="0">
              <a:lnSpc>
                <a:spcPct val="126000"/>
              </a:lnSpc>
              <a:spcBef>
                <a:spcPts val="0"/>
              </a:spcBef>
              <a:spcAft>
                <a:spcPts val="0"/>
              </a:spcAft>
              <a:buNone/>
            </a:pPr>
            <a:r>
              <a:rPr lang="en-US" sz="2400" b="1" i="0" u="sng" strike="noStrike" cap="none" dirty="0">
                <a:solidFill>
                  <a:schemeClr val="bg1"/>
                </a:solidFill>
                <a:latin typeface="Roboto" panose="02000000000000000000" pitchFamily="2" charset="0"/>
                <a:ea typeface="Roboto" panose="02000000000000000000" pitchFamily="2" charset="0"/>
                <a:sym typeface="Arial"/>
              </a:rPr>
              <a:t>Data Health Review</a:t>
            </a:r>
            <a:endParaRPr lang="en-US" sz="2400" b="1" u="sng" dirty="0">
              <a:solidFill>
                <a:schemeClr val="bg1"/>
              </a:solidFill>
              <a:latin typeface="Roboto" panose="02000000000000000000" pitchFamily="2" charset="0"/>
              <a:ea typeface="Roboto" panose="02000000000000000000" pitchFamily="2" charset="0"/>
            </a:endParaRPr>
          </a:p>
        </p:txBody>
      </p:sp>
      <p:pic>
        <p:nvPicPr>
          <p:cNvPr id="6" name="Google Shape;138;p17">
            <a:extLst>
              <a:ext uri="{FF2B5EF4-FFF2-40B4-BE49-F238E27FC236}">
                <a16:creationId xmlns:a16="http://schemas.microsoft.com/office/drawing/2014/main" id="{A0EFCF94-6A4E-4BFD-B57A-768F1118B8B0}"/>
              </a:ext>
            </a:extLst>
          </p:cNvPr>
          <p:cNvPicPr preferRelativeResize="0"/>
          <p:nvPr/>
        </p:nvPicPr>
        <p:blipFill rotWithShape="1">
          <a:blip r:embed="rId3">
            <a:alphaModFix/>
            <a:lum bright="70000" contrast="-70000"/>
            <a:extLst>
              <a:ext uri="{BEBA8EAE-BF5A-486C-A8C5-ECC9F3942E4B}">
                <a14:imgProps xmlns:a14="http://schemas.microsoft.com/office/drawing/2010/main">
                  <a14:imgLayer r:embed="rId4">
                    <a14:imgEffect>
                      <a14:artisticGlowEdges/>
                    </a14:imgEffect>
                  </a14:imgLayer>
                </a14:imgProps>
              </a:ext>
            </a:extLst>
          </a:blip>
          <a:srcRect/>
          <a:stretch/>
        </p:blipFill>
        <p:spPr>
          <a:xfrm>
            <a:off x="395846" y="838920"/>
            <a:ext cx="150192" cy="149509"/>
          </a:xfrm>
          <a:prstGeom prst="rect">
            <a:avLst/>
          </a:prstGeom>
          <a:noFill/>
          <a:ln>
            <a:noFill/>
          </a:ln>
        </p:spPr>
      </p:pic>
      <p:sp>
        <p:nvSpPr>
          <p:cNvPr id="8" name="TextBox 7">
            <a:extLst>
              <a:ext uri="{FF2B5EF4-FFF2-40B4-BE49-F238E27FC236}">
                <a16:creationId xmlns:a16="http://schemas.microsoft.com/office/drawing/2014/main" id="{B90BE60E-CD9D-4859-8BE8-0D3BA2CE1C98}"/>
              </a:ext>
            </a:extLst>
          </p:cNvPr>
          <p:cNvSpPr txBox="1"/>
          <p:nvPr/>
        </p:nvSpPr>
        <p:spPr>
          <a:xfrm>
            <a:off x="583028" y="732910"/>
            <a:ext cx="4767072" cy="376321"/>
          </a:xfrm>
          <a:prstGeom prst="rect">
            <a:avLst/>
          </a:prstGeom>
          <a:noFill/>
        </p:spPr>
        <p:txBody>
          <a:bodyPr wrap="square">
            <a:spAutoFit/>
          </a:bodyPr>
          <a:lstStyle/>
          <a:p>
            <a:pPr marL="0" marR="0" lvl="0" indent="0" algn="l" rtl="0">
              <a:lnSpc>
                <a:spcPct val="126034"/>
              </a:lnSpc>
              <a:spcBef>
                <a:spcPts val="0"/>
              </a:spcBef>
              <a:spcAft>
                <a:spcPts val="0"/>
              </a:spcAft>
              <a:buNone/>
            </a:pPr>
            <a:r>
              <a:rPr lang="en-US" sz="1600" b="1" i="0" u="none" strike="noStrike" cap="none" dirty="0">
                <a:solidFill>
                  <a:schemeClr val="bg1"/>
                </a:solidFill>
                <a:latin typeface="Roboto" panose="02000000000000000000" pitchFamily="2" charset="0"/>
                <a:ea typeface="Roboto" panose="02000000000000000000" pitchFamily="2" charset="0"/>
                <a:sym typeface="Arial"/>
              </a:rPr>
              <a:t>Variables</a:t>
            </a:r>
            <a:endParaRPr lang="en-US" sz="1600" b="1" dirty="0">
              <a:solidFill>
                <a:schemeClr val="bg1"/>
              </a:solidFill>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E88853E7-A741-4923-8E44-8A2B0E30DD33}"/>
              </a:ext>
            </a:extLst>
          </p:cNvPr>
          <p:cNvSpPr txBox="1"/>
          <p:nvPr/>
        </p:nvSpPr>
        <p:spPr>
          <a:xfrm>
            <a:off x="272798" y="1123685"/>
            <a:ext cx="7985758" cy="566309"/>
          </a:xfrm>
          <a:prstGeom prst="rect">
            <a:avLst/>
          </a:prstGeom>
          <a:noFill/>
        </p:spPr>
        <p:txBody>
          <a:bodyPr wrap="square">
            <a:spAutoFit/>
          </a:bodyPr>
          <a:lstStyle/>
          <a:p>
            <a:pPr marL="260742" marR="0" lvl="1" algn="just" rtl="0">
              <a:lnSpc>
                <a:spcPct val="140000"/>
              </a:lnSpc>
              <a:spcBef>
                <a:spcPts val="0"/>
              </a:spcBef>
              <a:spcAft>
                <a:spcPts val="0"/>
              </a:spcAft>
              <a:buClr>
                <a:srgbClr val="1D1233"/>
              </a:buClr>
              <a:buSzPts val="2415"/>
            </a:pP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1.The given data consists of the datatypes </a:t>
            </a:r>
            <a:r>
              <a:rPr lang="en-US" sz="1100" b="0" i="0" u="none" strike="noStrike" cap="none" dirty="0" err="1">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i.e</a:t>
            </a: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  Float(6),Integer(7) and Object(1). </a:t>
            </a:r>
            <a:endParaRPr lang="en-US" sz="11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a:p>
            <a:pPr marL="260742" marR="0" lvl="1" algn="just" rtl="0">
              <a:lnSpc>
                <a:spcPct val="140000"/>
              </a:lnSpc>
              <a:spcBef>
                <a:spcPts val="0"/>
              </a:spcBef>
              <a:spcAft>
                <a:spcPts val="0"/>
              </a:spcAft>
              <a:buClr>
                <a:srgbClr val="1D1233"/>
              </a:buClr>
              <a:buSzPts val="2415"/>
            </a:pP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2.There isn't any affected variable in the given data.</a:t>
            </a:r>
            <a:endParaRPr lang="en-US" sz="11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11" name="Google Shape;138;p17">
            <a:extLst>
              <a:ext uri="{FF2B5EF4-FFF2-40B4-BE49-F238E27FC236}">
                <a16:creationId xmlns:a16="http://schemas.microsoft.com/office/drawing/2014/main" id="{41ADB884-E5A0-4D4A-AD1E-77E33EF76818}"/>
              </a:ext>
            </a:extLst>
          </p:cNvPr>
          <p:cNvPicPr preferRelativeResize="0"/>
          <p:nvPr/>
        </p:nvPicPr>
        <p:blipFill rotWithShape="1">
          <a:blip r:embed="rId3">
            <a:alphaModFix/>
            <a:lum bright="70000" contrast="-70000"/>
            <a:extLst>
              <a:ext uri="{BEBA8EAE-BF5A-486C-A8C5-ECC9F3942E4B}">
                <a14:imgProps xmlns:a14="http://schemas.microsoft.com/office/drawing/2010/main">
                  <a14:imgLayer r:embed="rId4">
                    <a14:imgEffect>
                      <a14:artisticGlowEdges/>
                    </a14:imgEffect>
                  </a14:imgLayer>
                </a14:imgProps>
              </a:ext>
            </a:extLst>
          </a:blip>
          <a:srcRect/>
          <a:stretch/>
        </p:blipFill>
        <p:spPr>
          <a:xfrm>
            <a:off x="414973" y="1870651"/>
            <a:ext cx="131065" cy="162812"/>
          </a:xfrm>
          <a:prstGeom prst="rect">
            <a:avLst/>
          </a:prstGeom>
          <a:noFill/>
          <a:ln>
            <a:noFill/>
          </a:ln>
        </p:spPr>
      </p:pic>
      <p:sp>
        <p:nvSpPr>
          <p:cNvPr id="12" name="TextBox 11">
            <a:extLst>
              <a:ext uri="{FF2B5EF4-FFF2-40B4-BE49-F238E27FC236}">
                <a16:creationId xmlns:a16="http://schemas.microsoft.com/office/drawing/2014/main" id="{C940EE06-CA8B-4508-836E-B43E396A4CDE}"/>
              </a:ext>
            </a:extLst>
          </p:cNvPr>
          <p:cNvSpPr txBox="1"/>
          <p:nvPr/>
        </p:nvSpPr>
        <p:spPr>
          <a:xfrm>
            <a:off x="583028" y="1726341"/>
            <a:ext cx="4572000" cy="375359"/>
          </a:xfrm>
          <a:prstGeom prst="rect">
            <a:avLst/>
          </a:prstGeom>
          <a:noFill/>
        </p:spPr>
        <p:txBody>
          <a:bodyPr wrap="square">
            <a:spAutoFit/>
          </a:bodyPr>
          <a:lstStyle/>
          <a:p>
            <a:pPr marL="0" marR="0" lvl="0" indent="0" algn="l" rtl="0">
              <a:lnSpc>
                <a:spcPct val="126007"/>
              </a:lnSpc>
              <a:spcBef>
                <a:spcPts val="0"/>
              </a:spcBef>
              <a:spcAft>
                <a:spcPts val="0"/>
              </a:spcAft>
              <a:buNone/>
            </a:pPr>
            <a:r>
              <a:rPr lang="en-US" sz="1600" b="1" i="0" u="none" strike="noStrike" cap="none" dirty="0">
                <a:solidFill>
                  <a:schemeClr val="bg1"/>
                </a:solidFill>
                <a:latin typeface="Roboto" panose="02000000000000000000" pitchFamily="2" charset="0"/>
                <a:ea typeface="Roboto" panose="02000000000000000000" pitchFamily="2" charset="0"/>
                <a:sym typeface="Arial"/>
              </a:rPr>
              <a:t>Missing</a:t>
            </a:r>
            <a:r>
              <a:rPr lang="en-US" sz="1600" b="0" i="0" u="none" strike="noStrike" cap="none" dirty="0">
                <a:solidFill>
                  <a:schemeClr val="bg1"/>
                </a:solidFill>
                <a:sym typeface="Arial"/>
              </a:rPr>
              <a:t> </a:t>
            </a:r>
            <a:r>
              <a:rPr lang="en-US" sz="1600" b="1" i="0" u="none" strike="noStrike" cap="none" dirty="0">
                <a:solidFill>
                  <a:schemeClr val="bg1"/>
                </a:solidFill>
                <a:latin typeface="Roboto" panose="02000000000000000000" pitchFamily="2" charset="0"/>
                <a:ea typeface="Roboto" panose="02000000000000000000" pitchFamily="2" charset="0"/>
                <a:sym typeface="Arial"/>
              </a:rPr>
              <a:t>Values</a:t>
            </a:r>
            <a:endParaRPr lang="en-US" sz="1600" b="1" dirty="0">
              <a:solidFill>
                <a:schemeClr val="bg1"/>
              </a:solidFill>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DE0B03FC-0B5E-4FA1-A694-A45F04AE9C03}"/>
              </a:ext>
            </a:extLst>
          </p:cNvPr>
          <p:cNvSpPr txBox="1"/>
          <p:nvPr/>
        </p:nvSpPr>
        <p:spPr>
          <a:xfrm>
            <a:off x="563450" y="2068636"/>
            <a:ext cx="4669536" cy="539187"/>
          </a:xfrm>
          <a:prstGeom prst="rect">
            <a:avLst/>
          </a:prstGeom>
          <a:noFill/>
        </p:spPr>
        <p:txBody>
          <a:bodyPr wrap="square">
            <a:spAutoFit/>
          </a:bodyPr>
          <a:lstStyle/>
          <a:p>
            <a:pPr marL="0" marR="0" lvl="0" indent="0" algn="l" rtl="0">
              <a:lnSpc>
                <a:spcPct val="140018"/>
              </a:lnSpc>
              <a:spcBef>
                <a:spcPts val="0"/>
              </a:spcBef>
              <a:spcAft>
                <a:spcPts val="0"/>
              </a:spcAft>
              <a:buNone/>
            </a:pP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There are no missing values </a:t>
            </a:r>
            <a:r>
              <a:rPr lang="en-US" sz="1100" dirty="0">
                <a:solidFill>
                  <a:schemeClr val="bg1"/>
                </a:solidFill>
                <a:latin typeface="Roboto" panose="02000000000000000000" pitchFamily="2" charset="0"/>
                <a:ea typeface="Roboto" panose="02000000000000000000" pitchFamily="2" charset="0"/>
                <a:cs typeface="Times New Roman" panose="02020603050405020304" pitchFamily="18" charset="0"/>
              </a:rPr>
              <a:t>for the variables in the given data </a:t>
            </a: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 </a:t>
            </a:r>
            <a:endParaRPr lang="en-US" sz="11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a:p>
            <a:pPr marL="0" marR="0" lvl="0" indent="0" algn="l" rtl="0">
              <a:lnSpc>
                <a:spcPct val="140018"/>
              </a:lnSpc>
              <a:spcBef>
                <a:spcPts val="0"/>
              </a:spcBef>
              <a:spcAft>
                <a:spcPts val="0"/>
              </a:spcAft>
              <a:buNone/>
            </a:pPr>
            <a:endParaRPr lang="en-US" sz="1100" b="0" i="0" u="none" strike="noStrike" cap="none" dirty="0">
              <a:solidFill>
                <a:srgbClr val="1D1233"/>
              </a:solidFill>
              <a:sym typeface="Arial"/>
            </a:endParaRPr>
          </a:p>
        </p:txBody>
      </p:sp>
      <p:pic>
        <p:nvPicPr>
          <p:cNvPr id="14" name="Google Shape;138;p17">
            <a:extLst>
              <a:ext uri="{FF2B5EF4-FFF2-40B4-BE49-F238E27FC236}">
                <a16:creationId xmlns:a16="http://schemas.microsoft.com/office/drawing/2014/main" id="{4C62674B-827F-42C8-B5B5-30A94F3324F0}"/>
              </a:ext>
            </a:extLst>
          </p:cNvPr>
          <p:cNvPicPr preferRelativeResize="0"/>
          <p:nvPr/>
        </p:nvPicPr>
        <p:blipFill rotWithShape="1">
          <a:blip r:embed="rId3">
            <a:alphaModFix/>
            <a:lum bright="70000" contrast="-70000"/>
            <a:extLst>
              <a:ext uri="{BEBA8EAE-BF5A-486C-A8C5-ECC9F3942E4B}">
                <a14:imgProps xmlns:a14="http://schemas.microsoft.com/office/drawing/2010/main">
                  <a14:imgLayer r:embed="rId4">
                    <a14:imgEffect>
                      <a14:artisticGlowEdges/>
                    </a14:imgEffect>
                  </a14:imgLayer>
                </a14:imgProps>
              </a:ext>
            </a:extLst>
          </a:blip>
          <a:srcRect/>
          <a:stretch/>
        </p:blipFill>
        <p:spPr>
          <a:xfrm>
            <a:off x="414973" y="2546350"/>
            <a:ext cx="168055" cy="167662"/>
          </a:xfrm>
          <a:prstGeom prst="rect">
            <a:avLst/>
          </a:prstGeom>
          <a:noFill/>
          <a:ln>
            <a:noFill/>
          </a:ln>
        </p:spPr>
      </p:pic>
      <p:sp>
        <p:nvSpPr>
          <p:cNvPr id="17" name="TextBox 16">
            <a:extLst>
              <a:ext uri="{FF2B5EF4-FFF2-40B4-BE49-F238E27FC236}">
                <a16:creationId xmlns:a16="http://schemas.microsoft.com/office/drawing/2014/main" id="{2D30F889-99E3-42AB-9ECA-EB5E667CE2CA}"/>
              </a:ext>
            </a:extLst>
          </p:cNvPr>
          <p:cNvSpPr txBox="1"/>
          <p:nvPr/>
        </p:nvSpPr>
        <p:spPr>
          <a:xfrm>
            <a:off x="563450" y="2786705"/>
            <a:ext cx="6026224" cy="305340"/>
          </a:xfrm>
          <a:prstGeom prst="rect">
            <a:avLst/>
          </a:prstGeom>
          <a:noFill/>
        </p:spPr>
        <p:txBody>
          <a:bodyPr wrap="square">
            <a:spAutoFit/>
          </a:bodyPr>
          <a:lstStyle/>
          <a:p>
            <a:pPr marL="0" marR="0" lvl="0" indent="0" algn="l" rtl="0">
              <a:lnSpc>
                <a:spcPct val="140018"/>
              </a:lnSpc>
              <a:spcBef>
                <a:spcPts val="0"/>
              </a:spcBef>
              <a:spcAft>
                <a:spcPts val="0"/>
              </a:spcAft>
              <a:buNone/>
            </a:pP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We observed some outliers in some variables. </a:t>
            </a:r>
            <a:r>
              <a:rPr lang="en-US" sz="1100" dirty="0">
                <a:solidFill>
                  <a:schemeClr val="bg1"/>
                </a:solidFill>
                <a:latin typeface="Roboto" panose="02000000000000000000" pitchFamily="2" charset="0"/>
                <a:ea typeface="Roboto" panose="02000000000000000000" pitchFamily="2" charset="0"/>
                <a:cs typeface="Times New Roman" panose="02020603050405020304" pitchFamily="18" charset="0"/>
              </a:rPr>
              <a:t>And we are taken care of capping and flooring.</a:t>
            </a:r>
          </a:p>
        </p:txBody>
      </p:sp>
      <p:sp>
        <p:nvSpPr>
          <p:cNvPr id="19" name="TextBox 18">
            <a:extLst>
              <a:ext uri="{FF2B5EF4-FFF2-40B4-BE49-F238E27FC236}">
                <a16:creationId xmlns:a16="http://schemas.microsoft.com/office/drawing/2014/main" id="{71CE3EA3-2A0C-409F-8FAB-BF98B6867666}"/>
              </a:ext>
            </a:extLst>
          </p:cNvPr>
          <p:cNvSpPr txBox="1"/>
          <p:nvPr/>
        </p:nvSpPr>
        <p:spPr>
          <a:xfrm>
            <a:off x="548860" y="2119490"/>
            <a:ext cx="1137343" cy="686535"/>
          </a:xfrm>
          <a:prstGeom prst="rect">
            <a:avLst/>
          </a:prstGeom>
          <a:noFill/>
        </p:spPr>
        <p:txBody>
          <a:bodyPr wrap="square">
            <a:spAutoFit/>
          </a:bodyPr>
          <a:lstStyle/>
          <a:p>
            <a:pPr marL="0" marR="0" lvl="0" indent="0" algn="l" rtl="0">
              <a:lnSpc>
                <a:spcPct val="126007"/>
              </a:lnSpc>
              <a:spcBef>
                <a:spcPts val="0"/>
              </a:spcBef>
              <a:spcAft>
                <a:spcPts val="0"/>
              </a:spcAft>
              <a:buNone/>
            </a:pPr>
            <a:r>
              <a:rPr lang="en-US" sz="1600" b="1" i="0" u="none" strike="noStrike" cap="none" dirty="0">
                <a:solidFill>
                  <a:schemeClr val="bg1"/>
                </a:solidFill>
                <a:latin typeface="Roboto" panose="02000000000000000000" pitchFamily="2" charset="0"/>
                <a:ea typeface="Roboto" panose="02000000000000000000" pitchFamily="2" charset="0"/>
                <a:sym typeface="Arial"/>
              </a:rPr>
              <a:t> </a:t>
            </a:r>
          </a:p>
          <a:p>
            <a:pPr marL="0" marR="0" lvl="0" indent="0" algn="l" rtl="0">
              <a:lnSpc>
                <a:spcPct val="126007"/>
              </a:lnSpc>
              <a:spcBef>
                <a:spcPts val="0"/>
              </a:spcBef>
              <a:spcAft>
                <a:spcPts val="0"/>
              </a:spcAft>
              <a:buNone/>
            </a:pPr>
            <a:r>
              <a:rPr lang="en-US" sz="1600" b="1" i="0" u="none" strike="noStrike" cap="none" dirty="0">
                <a:solidFill>
                  <a:schemeClr val="bg1"/>
                </a:solidFill>
                <a:latin typeface="Roboto" panose="02000000000000000000" pitchFamily="2" charset="0"/>
                <a:ea typeface="Roboto" panose="02000000000000000000" pitchFamily="2" charset="0"/>
                <a:sym typeface="Arial"/>
              </a:rPr>
              <a:t>Outliers</a:t>
            </a:r>
            <a:endParaRPr lang="en-US" sz="1600" b="1" dirty="0">
              <a:solidFill>
                <a:schemeClr val="bg1"/>
              </a:solidFill>
              <a:latin typeface="Roboto" panose="02000000000000000000" pitchFamily="2" charset="0"/>
              <a:ea typeface="Roboto" panose="02000000000000000000" pitchFamily="2" charset="0"/>
            </a:endParaRPr>
          </a:p>
        </p:txBody>
      </p:sp>
      <p:sp>
        <p:nvSpPr>
          <p:cNvPr id="21" name="TextBox 20">
            <a:extLst>
              <a:ext uri="{FF2B5EF4-FFF2-40B4-BE49-F238E27FC236}">
                <a16:creationId xmlns:a16="http://schemas.microsoft.com/office/drawing/2014/main" id="{2CD2759E-A615-4B68-AE9D-BCD3F26E7DFD}"/>
              </a:ext>
            </a:extLst>
          </p:cNvPr>
          <p:cNvSpPr txBox="1"/>
          <p:nvPr/>
        </p:nvSpPr>
        <p:spPr>
          <a:xfrm>
            <a:off x="583028" y="3154295"/>
            <a:ext cx="4669536" cy="411844"/>
          </a:xfrm>
          <a:prstGeom prst="rect">
            <a:avLst/>
          </a:prstGeom>
          <a:noFill/>
        </p:spPr>
        <p:txBody>
          <a:bodyPr wrap="square">
            <a:spAutoFit/>
          </a:bodyPr>
          <a:lstStyle/>
          <a:p>
            <a:pPr marL="0" marR="0" lvl="0" indent="0" algn="l" rtl="0">
              <a:lnSpc>
                <a:spcPct val="126000"/>
              </a:lnSpc>
              <a:spcBef>
                <a:spcPts val="0"/>
              </a:spcBef>
              <a:spcAft>
                <a:spcPts val="0"/>
              </a:spcAft>
              <a:buNone/>
            </a:pPr>
            <a:r>
              <a:rPr lang="en-US" sz="1600" b="1" i="0" u="none" strike="noStrike" cap="none" dirty="0">
                <a:solidFill>
                  <a:schemeClr val="bg1"/>
                </a:solidFill>
                <a:latin typeface="Roboto" panose="02000000000000000000" pitchFamily="2" charset="0"/>
                <a:ea typeface="Roboto" panose="02000000000000000000" pitchFamily="2" charset="0"/>
                <a:sym typeface="Arial"/>
              </a:rPr>
              <a:t>Duplicate</a:t>
            </a:r>
            <a:r>
              <a:rPr lang="en-US" sz="1800" b="0" i="0" u="none" strike="noStrike" cap="none" dirty="0">
                <a:solidFill>
                  <a:schemeClr val="bg1"/>
                </a:solidFill>
                <a:latin typeface="Roboto" panose="02000000000000000000" pitchFamily="2" charset="0"/>
                <a:ea typeface="Roboto" panose="02000000000000000000" pitchFamily="2" charset="0"/>
                <a:sym typeface="Arial"/>
              </a:rPr>
              <a:t> </a:t>
            </a:r>
            <a:r>
              <a:rPr lang="en-US" sz="1600" b="1" i="0" u="none" strike="noStrike" cap="none" dirty="0">
                <a:solidFill>
                  <a:schemeClr val="bg1"/>
                </a:solidFill>
                <a:latin typeface="Roboto" panose="02000000000000000000" pitchFamily="2" charset="0"/>
                <a:ea typeface="Roboto" panose="02000000000000000000" pitchFamily="2" charset="0"/>
                <a:sym typeface="Arial"/>
              </a:rPr>
              <a:t>Records</a:t>
            </a:r>
            <a:endParaRPr lang="en-US" sz="1600" b="1" dirty="0">
              <a:solidFill>
                <a:schemeClr val="bg1"/>
              </a:solidFill>
              <a:latin typeface="Roboto" panose="02000000000000000000" pitchFamily="2" charset="0"/>
              <a:ea typeface="Roboto" panose="02000000000000000000" pitchFamily="2" charset="0"/>
            </a:endParaRPr>
          </a:p>
        </p:txBody>
      </p:sp>
      <p:pic>
        <p:nvPicPr>
          <p:cNvPr id="22" name="Google Shape;138;p17">
            <a:extLst>
              <a:ext uri="{FF2B5EF4-FFF2-40B4-BE49-F238E27FC236}">
                <a16:creationId xmlns:a16="http://schemas.microsoft.com/office/drawing/2014/main" id="{9971C9B9-E5E5-4AC2-918A-E2A68E15748C}"/>
              </a:ext>
            </a:extLst>
          </p:cNvPr>
          <p:cNvPicPr preferRelativeResize="0"/>
          <p:nvPr/>
        </p:nvPicPr>
        <p:blipFill rotWithShape="1">
          <a:blip r:embed="rId3">
            <a:alphaModFix/>
            <a:lum bright="70000" contrast="-70000"/>
            <a:extLst>
              <a:ext uri="{BEBA8EAE-BF5A-486C-A8C5-ECC9F3942E4B}">
                <a14:imgProps xmlns:a14="http://schemas.microsoft.com/office/drawing/2010/main">
                  <a14:imgLayer r:embed="rId4">
                    <a14:imgEffect>
                      <a14:artisticGlowEdges/>
                    </a14:imgEffect>
                  </a14:imgLayer>
                </a14:imgProps>
              </a:ext>
            </a:extLst>
          </a:blip>
          <a:srcRect/>
          <a:stretch/>
        </p:blipFill>
        <p:spPr>
          <a:xfrm>
            <a:off x="441469" y="3292303"/>
            <a:ext cx="153668" cy="167662"/>
          </a:xfrm>
          <a:prstGeom prst="rect">
            <a:avLst/>
          </a:prstGeom>
          <a:noFill/>
          <a:ln>
            <a:noFill/>
          </a:ln>
        </p:spPr>
      </p:pic>
      <p:sp>
        <p:nvSpPr>
          <p:cNvPr id="24" name="TextBox 23">
            <a:extLst>
              <a:ext uri="{FF2B5EF4-FFF2-40B4-BE49-F238E27FC236}">
                <a16:creationId xmlns:a16="http://schemas.microsoft.com/office/drawing/2014/main" id="{65C7760B-FACA-422D-ABBC-C927BFEC9B77}"/>
              </a:ext>
            </a:extLst>
          </p:cNvPr>
          <p:cNvSpPr txBox="1"/>
          <p:nvPr/>
        </p:nvSpPr>
        <p:spPr>
          <a:xfrm>
            <a:off x="563450" y="3601719"/>
            <a:ext cx="4669536" cy="324704"/>
          </a:xfrm>
          <a:prstGeom prst="rect">
            <a:avLst/>
          </a:prstGeom>
          <a:noFill/>
        </p:spPr>
        <p:txBody>
          <a:bodyPr wrap="square">
            <a:spAutoFit/>
          </a:bodyPr>
          <a:lstStyle/>
          <a:p>
            <a:pPr marL="0" marR="0" lvl="0" indent="0" algn="l" rtl="0">
              <a:lnSpc>
                <a:spcPct val="139954"/>
              </a:lnSpc>
              <a:spcBef>
                <a:spcPts val="0"/>
              </a:spcBef>
              <a:spcAft>
                <a:spcPts val="0"/>
              </a:spcAft>
              <a:buNone/>
            </a:pPr>
            <a:r>
              <a:rPr lang="en-US" sz="12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The data </a:t>
            </a:r>
            <a:r>
              <a:rPr lang="en-US" sz="11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doesn't</a:t>
            </a:r>
            <a:r>
              <a:rPr lang="en-US" sz="1200" b="0" i="0" u="none" strike="noStrike" cap="none" dirty="0">
                <a:solidFill>
                  <a:schemeClr val="bg1"/>
                </a:solidFill>
                <a:latin typeface="Roboto" panose="02000000000000000000" pitchFamily="2" charset="0"/>
                <a:ea typeface="Roboto" panose="02000000000000000000" pitchFamily="2" charset="0"/>
                <a:cs typeface="Times New Roman" panose="02020603050405020304" pitchFamily="18" charset="0"/>
                <a:sym typeface="Arial"/>
              </a:rPr>
              <a:t> contain any duplicate records. It is consistent.</a:t>
            </a:r>
            <a:endParaRPr lang="en-US" sz="12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7" name="Picture 6">
            <a:extLst>
              <a:ext uri="{FF2B5EF4-FFF2-40B4-BE49-F238E27FC236}">
                <a16:creationId xmlns:a16="http://schemas.microsoft.com/office/drawing/2014/main" id="{90422E4D-A7BC-0F1B-F749-0B1DC1F2BD0C}"/>
              </a:ext>
            </a:extLst>
          </p:cNvPr>
          <p:cNvPicPr>
            <a:picLocks noChangeAspect="1"/>
          </p:cNvPicPr>
          <p:nvPr/>
        </p:nvPicPr>
        <p:blipFill>
          <a:blip r:embed="rId5"/>
          <a:stretch>
            <a:fillRect/>
          </a:stretch>
        </p:blipFill>
        <p:spPr>
          <a:xfrm>
            <a:off x="6884585" y="988429"/>
            <a:ext cx="1956997" cy="1403130"/>
          </a:xfrm>
          <a:prstGeom prst="rect">
            <a:avLst/>
          </a:prstGeom>
        </p:spPr>
      </p:pic>
    </p:spTree>
    <p:extLst>
      <p:ext uri="{BB962C8B-B14F-4D97-AF65-F5344CB8AC3E}">
        <p14:creationId xmlns:p14="http://schemas.microsoft.com/office/powerpoint/2010/main" val="119607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25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25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7" grpId="0"/>
      <p:bldP spid="19" grpId="0"/>
      <p:bldP spid="21"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4;p41">
            <a:extLst>
              <a:ext uri="{FF2B5EF4-FFF2-40B4-BE49-F238E27FC236}">
                <a16:creationId xmlns:a16="http://schemas.microsoft.com/office/drawing/2014/main" id="{069827CB-997B-4B81-BAA6-8F4B7DF33AB2}"/>
              </a:ext>
            </a:extLst>
          </p:cNvPr>
          <p:cNvPicPr preferRelativeResize="0"/>
          <p:nvPr/>
        </p:nvPicPr>
        <p:blipFill rotWithShape="1">
          <a:blip r:embed="rId2">
            <a:alphaModFix/>
          </a:blip>
          <a:srcRect/>
          <a:stretch/>
        </p:blipFill>
        <p:spPr>
          <a:xfrm>
            <a:off x="-1523" y="0"/>
            <a:ext cx="9143998" cy="5143499"/>
          </a:xfrm>
          <a:prstGeom prst="rect">
            <a:avLst/>
          </a:prstGeom>
          <a:noFill/>
          <a:ln>
            <a:noFill/>
          </a:ln>
        </p:spPr>
      </p:pic>
      <p:graphicFrame>
        <p:nvGraphicFramePr>
          <p:cNvPr id="6" name="Table 5">
            <a:extLst>
              <a:ext uri="{FF2B5EF4-FFF2-40B4-BE49-F238E27FC236}">
                <a16:creationId xmlns:a16="http://schemas.microsoft.com/office/drawing/2014/main" id="{3E329E0E-E7C3-4289-A865-6AD18F1D4259}"/>
              </a:ext>
            </a:extLst>
          </p:cNvPr>
          <p:cNvGraphicFramePr>
            <a:graphicFrameLocks noGrp="1"/>
          </p:cNvGraphicFramePr>
          <p:nvPr>
            <p:extLst>
              <p:ext uri="{D42A27DB-BD31-4B8C-83A1-F6EECF244321}">
                <p14:modId xmlns:p14="http://schemas.microsoft.com/office/powerpoint/2010/main" val="599756000"/>
              </p:ext>
            </p:extLst>
          </p:nvPr>
        </p:nvGraphicFramePr>
        <p:xfrm>
          <a:off x="331400" y="713554"/>
          <a:ext cx="8478151" cy="4150277"/>
        </p:xfrm>
        <a:graphic>
          <a:graphicData uri="http://schemas.openxmlformats.org/drawingml/2006/table">
            <a:tbl>
              <a:tblPr firstRow="1" bandRow="1">
                <a:tableStyleId>{7C32AA2C-D27D-4419-AF1A-19E52163CEF9}</a:tableStyleId>
              </a:tblPr>
              <a:tblGrid>
                <a:gridCol w="941705">
                  <a:extLst>
                    <a:ext uri="{9D8B030D-6E8A-4147-A177-3AD203B41FA5}">
                      <a16:colId xmlns:a16="http://schemas.microsoft.com/office/drawing/2014/main" val="2111345127"/>
                    </a:ext>
                  </a:extLst>
                </a:gridCol>
                <a:gridCol w="398580">
                  <a:extLst>
                    <a:ext uri="{9D8B030D-6E8A-4147-A177-3AD203B41FA5}">
                      <a16:colId xmlns:a16="http://schemas.microsoft.com/office/drawing/2014/main" val="1826941663"/>
                    </a:ext>
                  </a:extLst>
                </a:gridCol>
                <a:gridCol w="587795">
                  <a:extLst>
                    <a:ext uri="{9D8B030D-6E8A-4147-A177-3AD203B41FA5}">
                      <a16:colId xmlns:a16="http://schemas.microsoft.com/office/drawing/2014/main" val="999896820"/>
                    </a:ext>
                  </a:extLst>
                </a:gridCol>
                <a:gridCol w="532887">
                  <a:extLst>
                    <a:ext uri="{9D8B030D-6E8A-4147-A177-3AD203B41FA5}">
                      <a16:colId xmlns:a16="http://schemas.microsoft.com/office/drawing/2014/main" val="645731856"/>
                    </a:ext>
                  </a:extLst>
                </a:gridCol>
                <a:gridCol w="486695">
                  <a:extLst>
                    <a:ext uri="{9D8B030D-6E8A-4147-A177-3AD203B41FA5}">
                      <a16:colId xmlns:a16="http://schemas.microsoft.com/office/drawing/2014/main" val="3538877157"/>
                    </a:ext>
                  </a:extLst>
                </a:gridCol>
                <a:gridCol w="525120">
                  <a:extLst>
                    <a:ext uri="{9D8B030D-6E8A-4147-A177-3AD203B41FA5}">
                      <a16:colId xmlns:a16="http://schemas.microsoft.com/office/drawing/2014/main" val="1096542843"/>
                    </a:ext>
                  </a:extLst>
                </a:gridCol>
                <a:gridCol w="525119">
                  <a:extLst>
                    <a:ext uri="{9D8B030D-6E8A-4147-A177-3AD203B41FA5}">
                      <a16:colId xmlns:a16="http://schemas.microsoft.com/office/drawing/2014/main" val="4265096369"/>
                    </a:ext>
                  </a:extLst>
                </a:gridCol>
                <a:gridCol w="577304">
                  <a:extLst>
                    <a:ext uri="{9D8B030D-6E8A-4147-A177-3AD203B41FA5}">
                      <a16:colId xmlns:a16="http://schemas.microsoft.com/office/drawing/2014/main" val="39319690"/>
                    </a:ext>
                  </a:extLst>
                </a:gridCol>
                <a:gridCol w="598683">
                  <a:extLst>
                    <a:ext uri="{9D8B030D-6E8A-4147-A177-3AD203B41FA5}">
                      <a16:colId xmlns:a16="http://schemas.microsoft.com/office/drawing/2014/main" val="3544991492"/>
                    </a:ext>
                  </a:extLst>
                </a:gridCol>
                <a:gridCol w="527449">
                  <a:extLst>
                    <a:ext uri="{9D8B030D-6E8A-4147-A177-3AD203B41FA5}">
                      <a16:colId xmlns:a16="http://schemas.microsoft.com/office/drawing/2014/main" val="838482936"/>
                    </a:ext>
                  </a:extLst>
                </a:gridCol>
                <a:gridCol w="658920">
                  <a:extLst>
                    <a:ext uri="{9D8B030D-6E8A-4147-A177-3AD203B41FA5}">
                      <a16:colId xmlns:a16="http://schemas.microsoft.com/office/drawing/2014/main" val="1562264206"/>
                    </a:ext>
                  </a:extLst>
                </a:gridCol>
                <a:gridCol w="649915">
                  <a:extLst>
                    <a:ext uri="{9D8B030D-6E8A-4147-A177-3AD203B41FA5}">
                      <a16:colId xmlns:a16="http://schemas.microsoft.com/office/drawing/2014/main" val="2570062292"/>
                    </a:ext>
                  </a:extLst>
                </a:gridCol>
                <a:gridCol w="662299">
                  <a:extLst>
                    <a:ext uri="{9D8B030D-6E8A-4147-A177-3AD203B41FA5}">
                      <a16:colId xmlns:a16="http://schemas.microsoft.com/office/drawing/2014/main" val="1645473368"/>
                    </a:ext>
                  </a:extLst>
                </a:gridCol>
                <a:gridCol w="805680">
                  <a:extLst>
                    <a:ext uri="{9D8B030D-6E8A-4147-A177-3AD203B41FA5}">
                      <a16:colId xmlns:a16="http://schemas.microsoft.com/office/drawing/2014/main" val="35352647"/>
                    </a:ext>
                  </a:extLst>
                </a:gridCol>
              </a:tblGrid>
              <a:tr h="711386">
                <a:tc>
                  <a:txBody>
                    <a:bodyPr/>
                    <a:lstStyle/>
                    <a:p>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Variable Type</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Min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1%</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25%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50%</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Mean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75%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95%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99%</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Max</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Missing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Unique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3316339412"/>
                  </a:ext>
                </a:extLst>
              </a:tr>
              <a:tr h="261806">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credit.policy</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b="0" dirty="0">
                          <a:solidFill>
                            <a:schemeClr val="bg1"/>
                          </a:solidFill>
                          <a:latin typeface="Roboto" panose="02000000000000000000" pitchFamily="2" charset="0"/>
                          <a:ea typeface="Roboto" panose="02000000000000000000" pitchFamily="2" charset="0"/>
                        </a:rPr>
                        <a:t>int</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0.8</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0.021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72803365"/>
                  </a:ext>
                </a:extLst>
              </a:tr>
              <a:tr h="3240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int.rate</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dirty="0">
                          <a:solidFill>
                            <a:schemeClr val="bg1"/>
                          </a:solidFill>
                          <a:latin typeface="Roboto" panose="02000000000000000000" pitchFamily="2" charset="0"/>
                          <a:ea typeface="Roboto" panose="02000000000000000000" pitchFamily="2" charset="0"/>
                        </a:rPr>
                        <a:t>float</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02978966"/>
                  </a:ext>
                </a:extLst>
              </a:tr>
              <a:tr h="34002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installment</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dirty="0">
                          <a:solidFill>
                            <a:schemeClr val="bg1"/>
                          </a:solidFill>
                          <a:latin typeface="Roboto" panose="02000000000000000000" pitchFamily="2" charset="0"/>
                          <a:ea typeface="Roboto" panose="02000000000000000000" pitchFamily="2" charset="0"/>
                        </a:rPr>
                        <a:t>float</a:t>
                      </a:r>
                      <a:endParaRPr lang="en-IN" sz="800" b="0" dirty="0">
                        <a:solidFill>
                          <a:schemeClr val="bg1"/>
                        </a:solidFill>
                        <a:latin typeface="Roboto" panose="02000000000000000000" pitchFamily="2" charset="0"/>
                        <a:ea typeface="Roboto" panose="02000000000000000000" pitchFamily="2" charset="0"/>
                      </a:endParaRPr>
                    </a:p>
                    <a:p>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15.67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33.1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65.55</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163.7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268.95</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319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432.7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756.2</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870.3</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49.99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43855341"/>
                  </a:ext>
                </a:extLst>
              </a:tr>
              <a:tr h="369509">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log.annual.inc</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dirty="0">
                          <a:solidFill>
                            <a:schemeClr val="bg1"/>
                          </a:solidFill>
                          <a:latin typeface="Roboto" panose="02000000000000000000" pitchFamily="2" charset="0"/>
                          <a:ea typeface="Roboto" panose="02000000000000000000" pitchFamily="2" charset="0"/>
                        </a:rPr>
                        <a:t>float</a:t>
                      </a:r>
                      <a:endParaRPr lang="en-IN" sz="800" b="0" dirty="0">
                        <a:solidFill>
                          <a:schemeClr val="bg1"/>
                        </a:solidFill>
                        <a:latin typeface="Roboto" panose="02000000000000000000" pitchFamily="2" charset="0"/>
                        <a:ea typeface="Roboto" panose="02000000000000000000" pitchFamily="2" charset="0"/>
                      </a:endParaRPr>
                    </a:p>
                    <a:p>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7.54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9.39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9.91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10.5</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10.92</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11.2</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11.9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20.745</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66761366"/>
                  </a:ext>
                </a:extLst>
              </a:tr>
              <a:tr h="340027">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dti</a:t>
                      </a:r>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dirty="0">
                          <a:solidFill>
                            <a:schemeClr val="bg1"/>
                          </a:solidFill>
                          <a:latin typeface="Roboto" panose="02000000000000000000" pitchFamily="2" charset="0"/>
                          <a:ea typeface="Roboto" panose="02000000000000000000" pitchFamily="2" charset="0"/>
                        </a:rPr>
                        <a:t>float</a:t>
                      </a:r>
                      <a:endParaRPr lang="en-IN" sz="800" b="0" dirty="0">
                        <a:solidFill>
                          <a:schemeClr val="bg1"/>
                        </a:solidFill>
                        <a:latin typeface="Roboto" panose="02000000000000000000" pitchFamily="2" charset="0"/>
                        <a:ea typeface="Roboto" panose="02000000000000000000" pitchFamily="2" charset="0"/>
                      </a:endParaRPr>
                    </a:p>
                    <a:p>
                      <a:endParaRPr lang="en-IN" sz="800" b="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7.21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17.9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23.6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26.24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2.9</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26.404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84791890"/>
                  </a:ext>
                </a:extLst>
              </a:tr>
              <a:tr h="340027">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fico</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dirty="0">
                          <a:solidFill>
                            <a:schemeClr val="bg1"/>
                          </a:solidFill>
                          <a:latin typeface="Roboto" panose="02000000000000000000" pitchFamily="2" charset="0"/>
                          <a:ea typeface="Roboto" panose="02000000000000000000" pitchFamily="2" charset="0"/>
                        </a:rPr>
                        <a:t>int</a:t>
                      </a:r>
                      <a:endParaRPr lang="en-IN" sz="800" b="0" dirty="0">
                        <a:solidFill>
                          <a:schemeClr val="bg1"/>
                        </a:solidFill>
                        <a:latin typeface="Roboto" panose="02000000000000000000" pitchFamily="2" charset="0"/>
                        <a:ea typeface="Roboto" panose="02000000000000000000" pitchFamily="2" charset="0"/>
                      </a:endParaRPr>
                    </a:p>
                    <a:p>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612.0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642.0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657.0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682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707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710.8</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737.0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782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802.0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8.2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0.453</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38788323"/>
                  </a:ext>
                </a:extLst>
              </a:tr>
              <a:tr h="340027">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days.with.cr.line</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Float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178.95</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570.03</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1320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2820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4139</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4560.7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5730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9329.9</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12930.0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28.054</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4734598"/>
                  </a:ext>
                </a:extLst>
              </a:tr>
              <a:tr h="340027">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revol.bal</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solidFill>
                            <a:schemeClr val="bg1"/>
                          </a:solidFill>
                          <a:latin typeface="Roboto" panose="02000000000000000000" pitchFamily="2" charset="0"/>
                          <a:ea typeface="Roboto" panose="02000000000000000000" pitchFamily="2" charset="0"/>
                        </a:rPr>
                        <a:t>int</a:t>
                      </a:r>
                      <a:endParaRPr lang="en-IN" sz="800" dirty="0">
                        <a:solidFill>
                          <a:schemeClr val="bg1"/>
                        </a:solidFill>
                        <a:latin typeface="Roboto" panose="02000000000000000000" pitchFamily="2" charset="0"/>
                        <a:ea typeface="Roboto" panose="02000000000000000000" pitchFamily="2" charset="0"/>
                      </a:endParaRPr>
                    </a:p>
                    <a:p>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127.7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3187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8596</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16913.9</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18249.5</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57654</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156762.5</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82.157</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88135401"/>
                  </a:ext>
                </a:extLst>
              </a:tr>
              <a:tr h="324022">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revol.util</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solidFill>
                            <a:schemeClr val="bg1"/>
                          </a:solidFill>
                          <a:latin typeface="Roboto" panose="02000000000000000000" pitchFamily="2" charset="0"/>
                          <a:ea typeface="Roboto" panose="02000000000000000000" pitchFamily="2" charset="0"/>
                        </a:rPr>
                        <a:t>float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1.1</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22.6</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46.3</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46.7</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70.9</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94.0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98.92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1.1</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10.806</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3443143"/>
                  </a:ext>
                </a:extLst>
              </a:tr>
              <a:tr h="317343">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inq.last.6mths</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Int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1.5</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5.0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9.0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3.3</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0.292</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88630446"/>
                  </a:ext>
                </a:extLst>
              </a:tr>
            </a:tbl>
          </a:graphicData>
        </a:graphic>
      </p:graphicFrame>
      <p:sp>
        <p:nvSpPr>
          <p:cNvPr id="7" name="TextBox 6">
            <a:extLst>
              <a:ext uri="{FF2B5EF4-FFF2-40B4-BE49-F238E27FC236}">
                <a16:creationId xmlns:a16="http://schemas.microsoft.com/office/drawing/2014/main" id="{02148CD6-FE8A-4A18-B08A-EE2D8982A11A}"/>
              </a:ext>
            </a:extLst>
          </p:cNvPr>
          <p:cNvSpPr txBox="1"/>
          <p:nvPr/>
        </p:nvSpPr>
        <p:spPr>
          <a:xfrm>
            <a:off x="-99060" y="39510"/>
            <a:ext cx="4669536" cy="634533"/>
          </a:xfrm>
          <a:prstGeom prst="rect">
            <a:avLst/>
          </a:prstGeom>
          <a:noFill/>
        </p:spPr>
        <p:txBody>
          <a:bodyPr wrap="square">
            <a:spAutoFit/>
          </a:bodyPr>
          <a:lstStyle/>
          <a:p>
            <a:pPr marL="0" marR="0" lvl="0" indent="0" algn="ctr" rtl="0">
              <a:lnSpc>
                <a:spcPct val="140007"/>
              </a:lnSpc>
              <a:spcBef>
                <a:spcPts val="0"/>
              </a:spcBef>
              <a:spcAft>
                <a:spcPts val="0"/>
              </a:spcAft>
              <a:buNone/>
            </a:pPr>
            <a:r>
              <a:rPr lang="en-US" sz="2800" b="1" i="0" u="none" strike="noStrike" cap="none" dirty="0">
                <a:solidFill>
                  <a:srgbClr val="FFFFFF"/>
                </a:solidFill>
                <a:latin typeface="Roboto" panose="02000000000000000000" pitchFamily="2" charset="0"/>
                <a:ea typeface="Roboto" panose="02000000000000000000" pitchFamily="2" charset="0"/>
                <a:cs typeface="Open Sans ExtraBold" panose="020B0906030804020204" pitchFamily="34" charset="0"/>
                <a:sym typeface="Open Sans"/>
              </a:rPr>
              <a:t>Extended Data Dictionary</a:t>
            </a:r>
            <a:endParaRPr lang="en-US" sz="2800" b="1" dirty="0">
              <a:latin typeface="Roboto" panose="02000000000000000000" pitchFamily="2" charset="0"/>
              <a:ea typeface="Roboto" panose="02000000000000000000" pitchFamily="2" charset="0"/>
              <a:cs typeface="Open Sans ExtraBold" panose="020B0906030804020204" pitchFamily="34" charset="0"/>
            </a:endParaRPr>
          </a:p>
        </p:txBody>
      </p:sp>
    </p:spTree>
    <p:extLst>
      <p:ext uri="{BB962C8B-B14F-4D97-AF65-F5344CB8AC3E}">
        <p14:creationId xmlns:p14="http://schemas.microsoft.com/office/powerpoint/2010/main" val="130940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14;p41">
            <a:extLst>
              <a:ext uri="{FF2B5EF4-FFF2-40B4-BE49-F238E27FC236}">
                <a16:creationId xmlns:a16="http://schemas.microsoft.com/office/drawing/2014/main" id="{863DDB78-801F-47ED-99AA-BA59B2330A4E}"/>
              </a:ext>
            </a:extLst>
          </p:cNvPr>
          <p:cNvPicPr preferRelativeResize="0"/>
          <p:nvPr/>
        </p:nvPicPr>
        <p:blipFill rotWithShape="1">
          <a:blip r:embed="rId2">
            <a:alphaModFix/>
          </a:blip>
          <a:srcRect/>
          <a:stretch/>
        </p:blipFill>
        <p:spPr>
          <a:xfrm>
            <a:off x="11853" y="0"/>
            <a:ext cx="9143998" cy="5143499"/>
          </a:xfrm>
          <a:prstGeom prst="rect">
            <a:avLst/>
          </a:prstGeom>
          <a:noFill/>
          <a:ln>
            <a:noFill/>
          </a:ln>
        </p:spPr>
      </p:pic>
      <p:graphicFrame>
        <p:nvGraphicFramePr>
          <p:cNvPr id="5" name="Table 4">
            <a:extLst>
              <a:ext uri="{FF2B5EF4-FFF2-40B4-BE49-F238E27FC236}">
                <a16:creationId xmlns:a16="http://schemas.microsoft.com/office/drawing/2014/main" id="{C778F5CA-F985-44F3-933C-A7D59F14DD39}"/>
              </a:ext>
            </a:extLst>
          </p:cNvPr>
          <p:cNvGraphicFramePr>
            <a:graphicFrameLocks noGrp="1"/>
          </p:cNvGraphicFramePr>
          <p:nvPr>
            <p:extLst>
              <p:ext uri="{D42A27DB-BD31-4B8C-83A1-F6EECF244321}">
                <p14:modId xmlns:p14="http://schemas.microsoft.com/office/powerpoint/2010/main" val="368344607"/>
              </p:ext>
            </p:extLst>
          </p:nvPr>
        </p:nvGraphicFramePr>
        <p:xfrm>
          <a:off x="303760" y="142419"/>
          <a:ext cx="8533429" cy="548640"/>
        </p:xfrm>
        <a:graphic>
          <a:graphicData uri="http://schemas.openxmlformats.org/drawingml/2006/table">
            <a:tbl>
              <a:tblPr firstRow="1" bandRow="1">
                <a:tableStyleId>{7C32AA2C-D27D-4419-AF1A-19E52163CEF9}</a:tableStyleId>
              </a:tblPr>
              <a:tblGrid>
                <a:gridCol w="1256392">
                  <a:extLst>
                    <a:ext uri="{9D8B030D-6E8A-4147-A177-3AD203B41FA5}">
                      <a16:colId xmlns:a16="http://schemas.microsoft.com/office/drawing/2014/main" val="2521234371"/>
                    </a:ext>
                  </a:extLst>
                </a:gridCol>
                <a:gridCol w="534390">
                  <a:extLst>
                    <a:ext uri="{9D8B030D-6E8A-4147-A177-3AD203B41FA5}">
                      <a16:colId xmlns:a16="http://schemas.microsoft.com/office/drawing/2014/main" val="1618738221"/>
                    </a:ext>
                  </a:extLst>
                </a:gridCol>
                <a:gridCol w="552203">
                  <a:extLst>
                    <a:ext uri="{9D8B030D-6E8A-4147-A177-3AD203B41FA5}">
                      <a16:colId xmlns:a16="http://schemas.microsoft.com/office/drawing/2014/main" val="1939568697"/>
                    </a:ext>
                  </a:extLst>
                </a:gridCol>
                <a:gridCol w="439387">
                  <a:extLst>
                    <a:ext uri="{9D8B030D-6E8A-4147-A177-3AD203B41FA5}">
                      <a16:colId xmlns:a16="http://schemas.microsoft.com/office/drawing/2014/main" val="4135396645"/>
                    </a:ext>
                  </a:extLst>
                </a:gridCol>
                <a:gridCol w="391885">
                  <a:extLst>
                    <a:ext uri="{9D8B030D-6E8A-4147-A177-3AD203B41FA5}">
                      <a16:colId xmlns:a16="http://schemas.microsoft.com/office/drawing/2014/main" val="3350383976"/>
                    </a:ext>
                  </a:extLst>
                </a:gridCol>
                <a:gridCol w="380011">
                  <a:extLst>
                    <a:ext uri="{9D8B030D-6E8A-4147-A177-3AD203B41FA5}">
                      <a16:colId xmlns:a16="http://schemas.microsoft.com/office/drawing/2014/main" val="2460211656"/>
                    </a:ext>
                  </a:extLst>
                </a:gridCol>
                <a:gridCol w="463137">
                  <a:extLst>
                    <a:ext uri="{9D8B030D-6E8A-4147-A177-3AD203B41FA5}">
                      <a16:colId xmlns:a16="http://schemas.microsoft.com/office/drawing/2014/main" val="2139822036"/>
                    </a:ext>
                  </a:extLst>
                </a:gridCol>
                <a:gridCol w="670956">
                  <a:extLst>
                    <a:ext uri="{9D8B030D-6E8A-4147-A177-3AD203B41FA5}">
                      <a16:colId xmlns:a16="http://schemas.microsoft.com/office/drawing/2014/main" val="1840913984"/>
                    </a:ext>
                  </a:extLst>
                </a:gridCol>
                <a:gridCol w="552203">
                  <a:extLst>
                    <a:ext uri="{9D8B030D-6E8A-4147-A177-3AD203B41FA5}">
                      <a16:colId xmlns:a16="http://schemas.microsoft.com/office/drawing/2014/main" val="3376502607"/>
                    </a:ext>
                  </a:extLst>
                </a:gridCol>
                <a:gridCol w="504701">
                  <a:extLst>
                    <a:ext uri="{9D8B030D-6E8A-4147-A177-3AD203B41FA5}">
                      <a16:colId xmlns:a16="http://schemas.microsoft.com/office/drawing/2014/main" val="3728185755"/>
                    </a:ext>
                  </a:extLst>
                </a:gridCol>
                <a:gridCol w="718457">
                  <a:extLst>
                    <a:ext uri="{9D8B030D-6E8A-4147-A177-3AD203B41FA5}">
                      <a16:colId xmlns:a16="http://schemas.microsoft.com/office/drawing/2014/main" val="121844689"/>
                    </a:ext>
                  </a:extLst>
                </a:gridCol>
                <a:gridCol w="617517">
                  <a:extLst>
                    <a:ext uri="{9D8B030D-6E8A-4147-A177-3AD203B41FA5}">
                      <a16:colId xmlns:a16="http://schemas.microsoft.com/office/drawing/2014/main" val="3358551522"/>
                    </a:ext>
                  </a:extLst>
                </a:gridCol>
                <a:gridCol w="688769">
                  <a:extLst>
                    <a:ext uri="{9D8B030D-6E8A-4147-A177-3AD203B41FA5}">
                      <a16:colId xmlns:a16="http://schemas.microsoft.com/office/drawing/2014/main" val="1020764739"/>
                    </a:ext>
                  </a:extLst>
                </a:gridCol>
                <a:gridCol w="763421">
                  <a:extLst>
                    <a:ext uri="{9D8B030D-6E8A-4147-A177-3AD203B41FA5}">
                      <a16:colId xmlns:a16="http://schemas.microsoft.com/office/drawing/2014/main" val="2321606621"/>
                    </a:ext>
                  </a:extLst>
                </a:gridCol>
              </a:tblGrid>
              <a:tr h="370840">
                <a:tc>
                  <a:txBody>
                    <a:bodyPr/>
                    <a:lstStyle/>
                    <a:p>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Variable Type</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Min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1%</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25%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50%</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Mean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75%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95%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99%</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Max</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Missing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Unique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3879784119"/>
                  </a:ext>
                </a:extLst>
              </a:tr>
            </a:tbl>
          </a:graphicData>
        </a:graphic>
      </p:graphicFrame>
      <p:graphicFrame>
        <p:nvGraphicFramePr>
          <p:cNvPr id="7" name="Table 6">
            <a:extLst>
              <a:ext uri="{FF2B5EF4-FFF2-40B4-BE49-F238E27FC236}">
                <a16:creationId xmlns:a16="http://schemas.microsoft.com/office/drawing/2014/main" id="{53B432FC-6FB3-4D40-8E4D-C3E112B35849}"/>
              </a:ext>
            </a:extLst>
          </p:cNvPr>
          <p:cNvGraphicFramePr>
            <a:graphicFrameLocks noGrp="1"/>
          </p:cNvGraphicFramePr>
          <p:nvPr>
            <p:extLst>
              <p:ext uri="{D42A27DB-BD31-4B8C-83A1-F6EECF244321}">
                <p14:modId xmlns:p14="http://schemas.microsoft.com/office/powerpoint/2010/main" val="1002644906"/>
              </p:ext>
            </p:extLst>
          </p:nvPr>
        </p:nvGraphicFramePr>
        <p:xfrm>
          <a:off x="303760" y="691059"/>
          <a:ext cx="8533432" cy="1483360"/>
        </p:xfrm>
        <a:graphic>
          <a:graphicData uri="http://schemas.openxmlformats.org/drawingml/2006/table">
            <a:tbl>
              <a:tblPr firstRow="1" bandRow="1">
                <a:tableStyleId>{7C32AA2C-D27D-4419-AF1A-19E52163CEF9}</a:tableStyleId>
              </a:tblPr>
              <a:tblGrid>
                <a:gridCol w="1256321">
                  <a:extLst>
                    <a:ext uri="{9D8B030D-6E8A-4147-A177-3AD203B41FA5}">
                      <a16:colId xmlns:a16="http://schemas.microsoft.com/office/drawing/2014/main" val="3478761256"/>
                    </a:ext>
                  </a:extLst>
                </a:gridCol>
                <a:gridCol w="530952">
                  <a:extLst>
                    <a:ext uri="{9D8B030D-6E8A-4147-A177-3AD203B41FA5}">
                      <a16:colId xmlns:a16="http://schemas.microsoft.com/office/drawing/2014/main" val="3908915552"/>
                    </a:ext>
                  </a:extLst>
                </a:gridCol>
                <a:gridCol w="555833">
                  <a:extLst>
                    <a:ext uri="{9D8B030D-6E8A-4147-A177-3AD203B41FA5}">
                      <a16:colId xmlns:a16="http://schemas.microsoft.com/office/drawing/2014/main" val="1861133886"/>
                    </a:ext>
                  </a:extLst>
                </a:gridCol>
                <a:gridCol w="448116">
                  <a:extLst>
                    <a:ext uri="{9D8B030D-6E8A-4147-A177-3AD203B41FA5}">
                      <a16:colId xmlns:a16="http://schemas.microsoft.com/office/drawing/2014/main" val="2891507822"/>
                    </a:ext>
                  </a:extLst>
                </a:gridCol>
                <a:gridCol w="383564">
                  <a:extLst>
                    <a:ext uri="{9D8B030D-6E8A-4147-A177-3AD203B41FA5}">
                      <a16:colId xmlns:a16="http://schemas.microsoft.com/office/drawing/2014/main" val="3206241939"/>
                    </a:ext>
                  </a:extLst>
                </a:gridCol>
                <a:gridCol w="379686">
                  <a:extLst>
                    <a:ext uri="{9D8B030D-6E8A-4147-A177-3AD203B41FA5}">
                      <a16:colId xmlns:a16="http://schemas.microsoft.com/office/drawing/2014/main" val="1518038053"/>
                    </a:ext>
                  </a:extLst>
                </a:gridCol>
                <a:gridCol w="463379">
                  <a:extLst>
                    <a:ext uri="{9D8B030D-6E8A-4147-A177-3AD203B41FA5}">
                      <a16:colId xmlns:a16="http://schemas.microsoft.com/office/drawing/2014/main" val="2271872906"/>
                    </a:ext>
                  </a:extLst>
                </a:gridCol>
                <a:gridCol w="676977">
                  <a:extLst>
                    <a:ext uri="{9D8B030D-6E8A-4147-A177-3AD203B41FA5}">
                      <a16:colId xmlns:a16="http://schemas.microsoft.com/office/drawing/2014/main" val="2078953707"/>
                    </a:ext>
                  </a:extLst>
                </a:gridCol>
                <a:gridCol w="548126">
                  <a:extLst>
                    <a:ext uri="{9D8B030D-6E8A-4147-A177-3AD203B41FA5}">
                      <a16:colId xmlns:a16="http://schemas.microsoft.com/office/drawing/2014/main" val="1540442587"/>
                    </a:ext>
                  </a:extLst>
                </a:gridCol>
                <a:gridCol w="504740">
                  <a:extLst>
                    <a:ext uri="{9D8B030D-6E8A-4147-A177-3AD203B41FA5}">
                      <a16:colId xmlns:a16="http://schemas.microsoft.com/office/drawing/2014/main" val="1838051229"/>
                    </a:ext>
                  </a:extLst>
                </a:gridCol>
                <a:gridCol w="712519">
                  <a:extLst>
                    <a:ext uri="{9D8B030D-6E8A-4147-A177-3AD203B41FA5}">
                      <a16:colId xmlns:a16="http://schemas.microsoft.com/office/drawing/2014/main" val="1781290967"/>
                    </a:ext>
                  </a:extLst>
                </a:gridCol>
                <a:gridCol w="617517">
                  <a:extLst>
                    <a:ext uri="{9D8B030D-6E8A-4147-A177-3AD203B41FA5}">
                      <a16:colId xmlns:a16="http://schemas.microsoft.com/office/drawing/2014/main" val="1346894473"/>
                    </a:ext>
                  </a:extLst>
                </a:gridCol>
                <a:gridCol w="688769">
                  <a:extLst>
                    <a:ext uri="{9D8B030D-6E8A-4147-A177-3AD203B41FA5}">
                      <a16:colId xmlns:a16="http://schemas.microsoft.com/office/drawing/2014/main" val="3328738813"/>
                    </a:ext>
                  </a:extLst>
                </a:gridCol>
                <a:gridCol w="766933">
                  <a:extLst>
                    <a:ext uri="{9D8B030D-6E8A-4147-A177-3AD203B41FA5}">
                      <a16:colId xmlns:a16="http://schemas.microsoft.com/office/drawing/2014/main" val="983610200"/>
                    </a:ext>
                  </a:extLst>
                </a:gridCol>
              </a:tblGrid>
              <a:tr h="370840">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delinq.2yrs</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Int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2.2</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1.3</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0.115</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29422539"/>
                  </a:ext>
                </a:extLst>
              </a:tr>
              <a:tr h="370840">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pub.rec</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Int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0.06</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5.0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   </a:t>
                      </a:r>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0.063</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26093627"/>
                  </a:ext>
                </a:extLst>
              </a:tr>
              <a:tr h="370840">
                <a:tc>
                  <a:txBody>
                    <a:bodyPr/>
                    <a:lstStyle/>
                    <a:p>
                      <a:r>
                        <a:rPr lang="en-IN" sz="800" b="0" i="0" u="none" strike="noStrike" cap="none" dirty="0">
                          <a:solidFill>
                            <a:schemeClr val="bg1"/>
                          </a:solidFill>
                          <a:effectLst/>
                          <a:latin typeface="Roboto" panose="02000000000000000000" pitchFamily="2" charset="0"/>
                          <a:ea typeface="Roboto" panose="02000000000000000000" pitchFamily="2" charset="0"/>
                          <a:cs typeface="Arial"/>
                          <a:sym typeface="Arial"/>
                        </a:rPr>
                        <a:t>not.fully.paid</a:t>
                      </a:r>
                      <a:endParaRPr lang="en-IN" sz="800" b="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int</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0.1</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1.0</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latin typeface="Roboto" panose="02000000000000000000" pitchFamily="2" charset="0"/>
                        <a:ea typeface="Roboto"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0.021</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51423890"/>
                  </a:ext>
                </a:extLst>
              </a:tr>
              <a:tr h="370840">
                <a:tc>
                  <a:txBody>
                    <a:bodyPr/>
                    <a:lstStyle/>
                    <a:p>
                      <a:r>
                        <a:rPr lang="en-IN" sz="800" dirty="0">
                          <a:solidFill>
                            <a:schemeClr val="bg1"/>
                          </a:solidFill>
                          <a:latin typeface="Roboto" panose="02000000000000000000" pitchFamily="2" charset="0"/>
                          <a:ea typeface="Roboto" panose="02000000000000000000" pitchFamily="2" charset="0"/>
                        </a:rPr>
                        <a:t>purpose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solidFill>
                            <a:schemeClr val="bg1"/>
                          </a:solidFill>
                          <a:latin typeface="Roboto" panose="02000000000000000000" pitchFamily="2" charset="0"/>
                          <a:ea typeface="Roboto" panose="02000000000000000000" pitchFamily="2" charset="0"/>
                        </a:rPr>
                        <a:t>int</a:t>
                      </a:r>
                      <a:endParaRPr lang="en-IN" sz="800" dirty="0">
                        <a:solidFill>
                          <a:schemeClr val="bg1"/>
                        </a:solidFill>
                        <a:latin typeface="Roboto" panose="02000000000000000000" pitchFamily="2" charset="0"/>
                        <a:ea typeface="Roboto" panose="02000000000000000000" pitchFamily="2" charset="0"/>
                      </a:endParaRPr>
                    </a:p>
                    <a:p>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0.0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0.0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0.0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2.0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3.0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4.12</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7.0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10.0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14.0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17.0</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rPr>
                        <a:t>    -</a:t>
                      </a:r>
                      <a:endParaRPr lang="en-IN" sz="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800" dirty="0">
                          <a:solidFill>
                            <a:schemeClr val="bg1"/>
                          </a:solidFill>
                          <a:latin typeface="Roboto" panose="02000000000000000000" pitchFamily="2" charset="0"/>
                          <a:ea typeface="Roboto" panose="02000000000000000000" pitchFamily="2" charset="0"/>
                        </a:rPr>
                        <a:t>0.073</a:t>
                      </a:r>
                      <a:endParaRPr lang="en-IN" sz="8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8338"/>
                  </a:ext>
                </a:extLst>
              </a:tr>
            </a:tbl>
          </a:graphicData>
        </a:graphic>
      </p:graphicFrame>
      <p:sp>
        <p:nvSpPr>
          <p:cNvPr id="2" name="TextBox 1"/>
          <p:cNvSpPr txBox="1"/>
          <p:nvPr/>
        </p:nvSpPr>
        <p:spPr>
          <a:xfrm>
            <a:off x="386333" y="2940273"/>
            <a:ext cx="7396480" cy="1384995"/>
          </a:xfrm>
          <a:prstGeom prst="rect">
            <a:avLst/>
          </a:prstGeom>
          <a:noFill/>
        </p:spPr>
        <p:txBody>
          <a:bodyPr wrap="square" rtlCol="0">
            <a:spAutoFit/>
          </a:bodyPr>
          <a:lstStyle/>
          <a:p>
            <a:pPr marL="285750" indent="-285750" algn="just">
              <a:buClr>
                <a:schemeClr val="bg1"/>
              </a:buClr>
              <a:buFont typeface="Arial" panose="020B0604020202020204" pitchFamily="34" charset="0"/>
              <a:buChar char="•"/>
            </a:pPr>
            <a:r>
              <a:rPr lang="en-US" sz="1200" dirty="0">
                <a:solidFill>
                  <a:schemeClr val="bg1"/>
                </a:solidFill>
                <a:latin typeface="Roboto" panose="02000000000000000000" pitchFamily="2" charset="0"/>
                <a:ea typeface="Roboto" panose="02000000000000000000" pitchFamily="2" charset="0"/>
              </a:rPr>
              <a:t>From the data we have 14 variables from those there is only one object variable(Purpose).</a:t>
            </a:r>
          </a:p>
          <a:p>
            <a:pPr marL="285750" indent="-285750" algn="just">
              <a:buClr>
                <a:schemeClr val="bg1"/>
              </a:buClr>
              <a:buFont typeface="Arial" panose="020B0604020202020204" pitchFamily="34" charset="0"/>
              <a:buChar char="•"/>
            </a:pPr>
            <a:r>
              <a:rPr lang="en-US" sz="1200" dirty="0">
                <a:solidFill>
                  <a:schemeClr val="bg1"/>
                </a:solidFill>
                <a:latin typeface="Roboto" panose="02000000000000000000" pitchFamily="2" charset="0"/>
                <a:ea typeface="Roboto" panose="02000000000000000000" pitchFamily="2" charset="0"/>
              </a:rPr>
              <a:t>Remaining 13 variables are integers and float type data types.</a:t>
            </a:r>
          </a:p>
          <a:p>
            <a:pPr marL="285750" indent="-285750" algn="just">
              <a:buClr>
                <a:schemeClr val="bg1"/>
              </a:buClr>
              <a:buFont typeface="Arial" panose="020B0604020202020204" pitchFamily="34" charset="0"/>
              <a:buChar char="•"/>
            </a:pPr>
            <a:r>
              <a:rPr lang="en-US" sz="1200" dirty="0">
                <a:solidFill>
                  <a:schemeClr val="bg1"/>
                </a:solidFill>
                <a:latin typeface="Roboto" panose="02000000000000000000" pitchFamily="2" charset="0"/>
                <a:ea typeface="Roboto" panose="02000000000000000000" pitchFamily="2" charset="0"/>
              </a:rPr>
              <a:t>Revolving balance has high number of unique variables in the data.</a:t>
            </a:r>
          </a:p>
          <a:p>
            <a:pPr marL="285750" indent="-285750" algn="just">
              <a:buClr>
                <a:schemeClr val="bg1"/>
              </a:buClr>
              <a:buFont typeface="Arial" panose="020B0604020202020204" pitchFamily="34" charset="0"/>
              <a:buChar char="•"/>
            </a:pPr>
            <a:r>
              <a:rPr lang="en-US" sz="1200" dirty="0">
                <a:solidFill>
                  <a:schemeClr val="bg1"/>
                </a:solidFill>
                <a:latin typeface="Roboto" panose="02000000000000000000" pitchFamily="2" charset="0"/>
                <a:ea typeface="Roboto" panose="02000000000000000000" pitchFamily="2" charset="0"/>
              </a:rPr>
              <a:t>Credit policy , enquiry , delinquency , target has discrete variables in the data compared to remaining variables.</a:t>
            </a:r>
          </a:p>
          <a:p>
            <a:pPr marL="285750" indent="-285750" algn="just">
              <a:buClr>
                <a:schemeClr val="bg1"/>
              </a:buClr>
              <a:buFont typeface="Arial" panose="020B0604020202020204" pitchFamily="34" charset="0"/>
              <a:buChar char="•"/>
            </a:pPr>
            <a:r>
              <a:rPr lang="en-US" sz="1200" dirty="0">
                <a:solidFill>
                  <a:schemeClr val="bg1"/>
                </a:solidFill>
                <a:latin typeface="Roboto" panose="02000000000000000000" pitchFamily="2" charset="0"/>
                <a:ea typeface="Roboto" panose="02000000000000000000" pitchFamily="2" charset="0"/>
              </a:rPr>
              <a:t>This is all about variable understanding from the raw data. </a:t>
            </a:r>
          </a:p>
          <a:p>
            <a:pPr marL="285750" indent="-285750" algn="just">
              <a:buClr>
                <a:schemeClr val="bg1"/>
              </a:buClr>
              <a:buFont typeface="Arial" panose="020B0604020202020204" pitchFamily="34" charset="0"/>
              <a:buChar char="•"/>
            </a:pPr>
            <a:r>
              <a:rPr lang="en-US" sz="1200" dirty="0">
                <a:solidFill>
                  <a:schemeClr val="bg1"/>
                </a:solidFill>
                <a:latin typeface="Roboto" panose="02000000000000000000" pitchFamily="2" charset="0"/>
                <a:ea typeface="Roboto" panose="02000000000000000000" pitchFamily="2" charset="0"/>
              </a:rPr>
              <a:t>There are no dummy values in the data.</a:t>
            </a:r>
            <a:endParaRPr lang="en-IN" sz="1200" dirty="0">
              <a:solidFill>
                <a:schemeClr val="bg1"/>
              </a:solidFill>
              <a:latin typeface="Roboto" panose="02000000000000000000" pitchFamily="2" charset="0"/>
              <a:ea typeface="Roboto" panose="02000000000000000000" pitchFamily="2" charset="0"/>
            </a:endParaRPr>
          </a:p>
        </p:txBody>
      </p:sp>
      <p:sp>
        <p:nvSpPr>
          <p:cNvPr id="3" name="Title 2"/>
          <p:cNvSpPr>
            <a:spLocks noGrp="1"/>
          </p:cNvSpPr>
          <p:nvPr>
            <p:ph type="title"/>
          </p:nvPr>
        </p:nvSpPr>
        <p:spPr>
          <a:xfrm>
            <a:off x="323552" y="2302159"/>
            <a:ext cx="8520600" cy="841800"/>
          </a:xfrm>
        </p:spPr>
        <p:txBody>
          <a:bodyPr>
            <a:normAutofit/>
          </a:bodyPr>
          <a:lstStyle/>
          <a:p>
            <a:pPr algn="l"/>
            <a:r>
              <a:rPr lang="en-US" sz="1600" b="1" u="sng" dirty="0">
                <a:solidFill>
                  <a:schemeClr val="bg1"/>
                </a:solidFill>
                <a:latin typeface="Roboto" panose="02000000000000000000" pitchFamily="2" charset="0"/>
                <a:ea typeface="Roboto" panose="02000000000000000000" pitchFamily="2" charset="0"/>
              </a:rPr>
              <a:t>Variable understanding:</a:t>
            </a:r>
            <a:endParaRPr lang="en-IN" sz="1600" b="1" u="sng"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2082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0FE5C03C-8F3B-4E23-B0BD-B5A3150436FE}"/>
              </a:ext>
            </a:extLst>
          </p:cNvPr>
          <p:cNvPicPr preferRelativeResize="0"/>
          <p:nvPr/>
        </p:nvPicPr>
        <p:blipFill rotWithShape="1">
          <a:blip r:embed="rId2"/>
          <a:srcRect/>
          <a:stretch/>
        </p:blipFill>
        <p:spPr>
          <a:xfrm>
            <a:off x="2" y="1"/>
            <a:ext cx="9143998" cy="51434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97" y="691337"/>
            <a:ext cx="1879939" cy="1546758"/>
          </a:xfrm>
          <a:prstGeom prst="rect">
            <a:avLst/>
          </a:prstGeom>
        </p:spPr>
      </p:pic>
      <p:sp>
        <p:nvSpPr>
          <p:cNvPr id="5" name="Text Placeholder 4"/>
          <p:cNvSpPr>
            <a:spLocks noGrp="1"/>
          </p:cNvSpPr>
          <p:nvPr>
            <p:ph type="body" idx="1"/>
          </p:nvPr>
        </p:nvSpPr>
        <p:spPr>
          <a:xfrm>
            <a:off x="1113469" y="-78778"/>
            <a:ext cx="5998800" cy="609115"/>
          </a:xfrm>
        </p:spPr>
        <p:txBody>
          <a:bodyPr/>
          <a:lstStyle/>
          <a:p>
            <a:pPr marL="0" lvl="0" indent="0" algn="ctr">
              <a:lnSpc>
                <a:spcPct val="139996"/>
              </a:lnSpc>
            </a:pPr>
            <a:r>
              <a:rPr lang="en-US" b="1" u="sng" dirty="0">
                <a:solidFill>
                  <a:srgbClr val="FFFFFF"/>
                </a:solidFill>
                <a:latin typeface="Roboto" panose="02000000000000000000" pitchFamily="2" charset="0"/>
                <a:ea typeface="Roboto" panose="02000000000000000000" pitchFamily="2" charset="0"/>
                <a:cs typeface="Montserrat"/>
                <a:sym typeface="Montserrat"/>
              </a:rPr>
              <a:t>Univariant distributions</a:t>
            </a:r>
            <a:endParaRPr lang="en-US" b="1" u="sng" dirty="0">
              <a:latin typeface="Roboto" panose="02000000000000000000" pitchFamily="2" charset="0"/>
              <a:ea typeface="Roboto" panose="02000000000000000000" pitchFamily="2" charset="0"/>
            </a:endParaRPr>
          </a:p>
        </p:txBody>
      </p:sp>
      <p:sp>
        <p:nvSpPr>
          <p:cNvPr id="6" name="TextBox 5"/>
          <p:cNvSpPr txBox="1"/>
          <p:nvPr/>
        </p:nvSpPr>
        <p:spPr>
          <a:xfrm>
            <a:off x="640574" y="2238095"/>
            <a:ext cx="2118250" cy="261610"/>
          </a:xfrm>
          <a:prstGeom prst="rect">
            <a:avLst/>
          </a:prstGeom>
          <a:noFill/>
        </p:spPr>
        <p:txBody>
          <a:bodyPr wrap="square" rtlCol="0">
            <a:spAutoFit/>
          </a:bodyPr>
          <a:lstStyle/>
          <a:p>
            <a:r>
              <a:rPr lang="en-US" sz="1100" dirty="0">
                <a:solidFill>
                  <a:schemeClr val="bg1"/>
                </a:solidFill>
                <a:latin typeface="Roboto" panose="02000000000000000000" pitchFamily="2" charset="0"/>
                <a:ea typeface="Roboto" panose="02000000000000000000" pitchFamily="2" charset="0"/>
              </a:rPr>
              <a:t>Credit Policy</a:t>
            </a:r>
            <a:endParaRPr lang="en-IN" sz="1100" dirty="0">
              <a:solidFill>
                <a:schemeClr val="bg1"/>
              </a:solidFill>
              <a:latin typeface="Roboto" panose="02000000000000000000" pitchFamily="2" charset="0"/>
              <a:ea typeface="Roboto" panose="02000000000000000000" pitchFamily="2" charset="0"/>
            </a:endParaRPr>
          </a:p>
        </p:txBody>
      </p:sp>
      <p:sp>
        <p:nvSpPr>
          <p:cNvPr id="7" name="TextBox 6"/>
          <p:cNvSpPr txBox="1"/>
          <p:nvPr/>
        </p:nvSpPr>
        <p:spPr>
          <a:xfrm>
            <a:off x="125175" y="2674745"/>
            <a:ext cx="1782751" cy="307777"/>
          </a:xfrm>
          <a:prstGeom prst="rect">
            <a:avLst/>
          </a:prstGeom>
          <a:noFill/>
        </p:spPr>
        <p:txBody>
          <a:bodyPr wrap="square" rtlCol="0">
            <a:spAutoFit/>
          </a:bodyPr>
          <a:lstStyle/>
          <a:p>
            <a:r>
              <a:rPr lang="en-US" b="1" dirty="0">
                <a:solidFill>
                  <a:schemeClr val="bg1"/>
                </a:solidFill>
                <a:latin typeface="Roboto" panose="02000000000000000000" pitchFamily="2" charset="0"/>
                <a:ea typeface="Roboto" panose="02000000000000000000" pitchFamily="2" charset="0"/>
              </a:rPr>
              <a:t>Key Findings</a:t>
            </a:r>
            <a:r>
              <a:rPr lang="en-US" dirty="0">
                <a:solidFill>
                  <a:schemeClr val="bg1"/>
                </a:solidFill>
              </a:rPr>
              <a:t>:</a:t>
            </a:r>
            <a:endParaRPr lang="en-IN" dirty="0">
              <a:solidFill>
                <a:schemeClr val="bg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528" y="714138"/>
            <a:ext cx="1879939" cy="147361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035" y="2963945"/>
            <a:ext cx="2446984" cy="1566239"/>
          </a:xfrm>
          <a:prstGeom prst="rect">
            <a:avLst/>
          </a:prstGeom>
        </p:spPr>
      </p:pic>
      <p:sp>
        <p:nvSpPr>
          <p:cNvPr id="11" name="TextBox 10"/>
          <p:cNvSpPr txBox="1"/>
          <p:nvPr/>
        </p:nvSpPr>
        <p:spPr>
          <a:xfrm>
            <a:off x="181889" y="3099467"/>
            <a:ext cx="2815563" cy="1107996"/>
          </a:xfrm>
          <a:prstGeom prst="rect">
            <a:avLst/>
          </a:prstGeom>
          <a:noFill/>
        </p:spPr>
        <p:txBody>
          <a:bodyPr wrap="square" rtlCol="0">
            <a:spAutoFit/>
          </a:bodyPr>
          <a:lstStyle/>
          <a:p>
            <a:pPr marL="285750" indent="-285750"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The customers who meet the credit under writing will be high compared to others.</a:t>
            </a:r>
          </a:p>
          <a:p>
            <a:pPr marL="285750" indent="-285750"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The customers who didn’t meet the credit under writing will be assumed as risky guys.   </a:t>
            </a:r>
            <a:endParaRPr lang="en-IN" sz="1100" dirty="0">
              <a:solidFill>
                <a:schemeClr val="bg1"/>
              </a:solidFill>
              <a:latin typeface="Roboto" panose="02000000000000000000" pitchFamily="2" charset="0"/>
              <a:ea typeface="Roboto" panose="02000000000000000000" pitchFamily="2" charset="0"/>
            </a:endParaRPr>
          </a:p>
        </p:txBody>
      </p:sp>
      <p:sp>
        <p:nvSpPr>
          <p:cNvPr id="12" name="TextBox 11"/>
          <p:cNvSpPr txBox="1"/>
          <p:nvPr/>
        </p:nvSpPr>
        <p:spPr>
          <a:xfrm>
            <a:off x="4261170" y="2175677"/>
            <a:ext cx="1203850" cy="246221"/>
          </a:xfrm>
          <a:prstGeom prst="rect">
            <a:avLst/>
          </a:prstGeom>
          <a:noFill/>
        </p:spPr>
        <p:txBody>
          <a:bodyPr wrap="square" rtlCol="0">
            <a:spAutoFit/>
          </a:bodyPr>
          <a:lstStyle/>
          <a:p>
            <a:r>
              <a:rPr lang="en-US" sz="1000" dirty="0">
                <a:solidFill>
                  <a:schemeClr val="bg1"/>
                </a:solidFill>
              </a:rPr>
              <a:t>Purpose </a:t>
            </a:r>
            <a:endParaRPr lang="en-IN" sz="1000" dirty="0">
              <a:solidFill>
                <a:schemeClr val="bg1"/>
              </a:solidFill>
            </a:endParaRPr>
          </a:p>
        </p:txBody>
      </p:sp>
      <p:sp>
        <p:nvSpPr>
          <p:cNvPr id="14" name="TextBox 13"/>
          <p:cNvSpPr txBox="1"/>
          <p:nvPr/>
        </p:nvSpPr>
        <p:spPr>
          <a:xfrm>
            <a:off x="6006015" y="1317695"/>
            <a:ext cx="2913748" cy="769441"/>
          </a:xfrm>
          <a:prstGeom prst="rect">
            <a:avLst/>
          </a:prstGeom>
          <a:noFill/>
        </p:spPr>
        <p:txBody>
          <a:bodyPr wrap="square" rtlCol="0">
            <a:spAutoFit/>
          </a:bodyPr>
          <a:lstStyle/>
          <a:p>
            <a:pPr marL="285750" indent="-285750"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From this pie chart we interpreted that they mostly take loans on the purpose of debt_consolidation.</a:t>
            </a:r>
          </a:p>
          <a:p>
            <a:pPr marL="285750" indent="-285750" algn="just">
              <a:buClr>
                <a:schemeClr val="bg1"/>
              </a:buClr>
              <a:buFont typeface="Arial" panose="020B0604020202020204" pitchFamily="34" charset="0"/>
              <a:buChar char="•"/>
            </a:pPr>
            <a:endParaRPr lang="en-IN" sz="1100" dirty="0">
              <a:latin typeface="Roboto" panose="02000000000000000000" pitchFamily="2" charset="0"/>
              <a:ea typeface="Roboto" panose="02000000000000000000" pitchFamily="2" charset="0"/>
            </a:endParaRPr>
          </a:p>
        </p:txBody>
      </p:sp>
      <p:sp>
        <p:nvSpPr>
          <p:cNvPr id="15" name="TextBox 14"/>
          <p:cNvSpPr txBox="1"/>
          <p:nvPr/>
        </p:nvSpPr>
        <p:spPr>
          <a:xfrm flipH="1">
            <a:off x="4314851" y="4444426"/>
            <a:ext cx="1559415" cy="261610"/>
          </a:xfrm>
          <a:prstGeom prst="rect">
            <a:avLst/>
          </a:prstGeom>
          <a:noFill/>
        </p:spPr>
        <p:txBody>
          <a:bodyPr wrap="square" rtlCol="0">
            <a:spAutoFit/>
          </a:bodyPr>
          <a:lstStyle/>
          <a:p>
            <a:r>
              <a:rPr lang="en-US" sz="1100" dirty="0">
                <a:solidFill>
                  <a:schemeClr val="bg1"/>
                </a:solidFill>
                <a:latin typeface="Roboto" panose="02000000000000000000" pitchFamily="2" charset="0"/>
                <a:ea typeface="Roboto" panose="02000000000000000000" pitchFamily="2" charset="0"/>
              </a:rPr>
              <a:t>Interest rate</a:t>
            </a:r>
            <a:endParaRPr lang="en-IN" sz="1100" dirty="0">
              <a:solidFill>
                <a:schemeClr val="bg1"/>
              </a:solidFill>
              <a:latin typeface="Roboto" panose="02000000000000000000" pitchFamily="2" charset="0"/>
              <a:ea typeface="Roboto" panose="02000000000000000000" pitchFamily="2" charset="0"/>
            </a:endParaRPr>
          </a:p>
        </p:txBody>
      </p:sp>
      <p:sp>
        <p:nvSpPr>
          <p:cNvPr id="17" name="TextBox 16"/>
          <p:cNvSpPr txBox="1"/>
          <p:nvPr/>
        </p:nvSpPr>
        <p:spPr>
          <a:xfrm>
            <a:off x="6080756" y="3411933"/>
            <a:ext cx="2894504" cy="769441"/>
          </a:xfrm>
          <a:prstGeom prst="rect">
            <a:avLst/>
          </a:prstGeom>
          <a:noFill/>
        </p:spPr>
        <p:txBody>
          <a:bodyPr wrap="square" rtlCol="0">
            <a:spAutoFit/>
          </a:bodyPr>
          <a:lstStyle/>
          <a:p>
            <a:pPr marL="285750" indent="-285750"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Most of the loan takers have an average rate of 0.13.</a:t>
            </a:r>
          </a:p>
          <a:p>
            <a:pPr marL="285750" indent="-285750"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Most of the members interest rate is 0.12 to 0.16.</a:t>
            </a:r>
          </a:p>
        </p:txBody>
      </p:sp>
      <p:sp>
        <p:nvSpPr>
          <p:cNvPr id="20" name="TextBox 19">
            <a:extLst>
              <a:ext uri="{FF2B5EF4-FFF2-40B4-BE49-F238E27FC236}">
                <a16:creationId xmlns:a16="http://schemas.microsoft.com/office/drawing/2014/main" id="{4691DE4D-49F9-CFB0-01D3-5C34E6B9D6B8}"/>
              </a:ext>
            </a:extLst>
          </p:cNvPr>
          <p:cNvSpPr txBox="1"/>
          <p:nvPr/>
        </p:nvSpPr>
        <p:spPr>
          <a:xfrm>
            <a:off x="5772186" y="963921"/>
            <a:ext cx="1798320" cy="307777"/>
          </a:xfrm>
          <a:prstGeom prst="rect">
            <a:avLst/>
          </a:prstGeom>
          <a:noFill/>
        </p:spPr>
        <p:txBody>
          <a:bodyPr wrap="square">
            <a:spAutoFit/>
          </a:bodyPr>
          <a:lstStyle/>
          <a:p>
            <a:r>
              <a:rPr lang="en-US" b="1" dirty="0">
                <a:solidFill>
                  <a:schemeClr val="bg1"/>
                </a:solidFill>
                <a:latin typeface="Roboto" panose="02000000000000000000" pitchFamily="2" charset="0"/>
                <a:ea typeface="Roboto" panose="02000000000000000000" pitchFamily="2" charset="0"/>
              </a:rPr>
              <a:t>Key Findings</a:t>
            </a:r>
            <a:r>
              <a:rPr lang="en-US" dirty="0">
                <a:solidFill>
                  <a:schemeClr val="bg1"/>
                </a:solidFill>
              </a:rPr>
              <a:t>:</a:t>
            </a:r>
            <a:endParaRPr lang="en-IN" dirty="0">
              <a:solidFill>
                <a:schemeClr val="bg1"/>
              </a:solidFill>
            </a:endParaRPr>
          </a:p>
        </p:txBody>
      </p:sp>
      <p:sp>
        <p:nvSpPr>
          <p:cNvPr id="21" name="TextBox 20">
            <a:extLst>
              <a:ext uri="{FF2B5EF4-FFF2-40B4-BE49-F238E27FC236}">
                <a16:creationId xmlns:a16="http://schemas.microsoft.com/office/drawing/2014/main" id="{04F22E44-5B14-4E44-E923-3E95925DB048}"/>
              </a:ext>
            </a:extLst>
          </p:cNvPr>
          <p:cNvSpPr txBox="1"/>
          <p:nvPr/>
        </p:nvSpPr>
        <p:spPr>
          <a:xfrm>
            <a:off x="5912019" y="3055709"/>
            <a:ext cx="1276773" cy="307777"/>
          </a:xfrm>
          <a:prstGeom prst="rect">
            <a:avLst/>
          </a:prstGeom>
          <a:noFill/>
        </p:spPr>
        <p:txBody>
          <a:bodyPr wrap="square">
            <a:spAutoFit/>
          </a:bodyPr>
          <a:lstStyle/>
          <a:p>
            <a:r>
              <a:rPr lang="en-US" b="1" dirty="0">
                <a:solidFill>
                  <a:schemeClr val="bg1"/>
                </a:solidFill>
                <a:latin typeface="Roboto" panose="02000000000000000000" pitchFamily="2" charset="0"/>
                <a:ea typeface="Roboto" panose="02000000000000000000" pitchFamily="2" charset="0"/>
              </a:rPr>
              <a:t>Key Findings</a:t>
            </a:r>
            <a:r>
              <a:rPr lang="en-US" dirty="0">
                <a:solidFill>
                  <a:schemeClr val="bg1"/>
                </a:solidFill>
              </a:rPr>
              <a:t>:</a:t>
            </a:r>
            <a:endParaRPr lang="en-IN" dirty="0">
              <a:solidFill>
                <a:schemeClr val="bg1"/>
              </a:solidFill>
            </a:endParaRPr>
          </a:p>
        </p:txBody>
      </p:sp>
    </p:spTree>
    <p:extLst>
      <p:ext uri="{BB962C8B-B14F-4D97-AF65-F5344CB8AC3E}">
        <p14:creationId xmlns:p14="http://schemas.microsoft.com/office/powerpoint/2010/main" val="3492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4" grpId="0"/>
      <p:bldP spid="15" grpId="0"/>
      <p:bldP spid="17"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88AE15-04C4-7120-178A-0491D03C563E}"/>
              </a:ext>
            </a:extLst>
          </p:cNvPr>
          <p:cNvSpPr>
            <a:spLocks noGrp="1"/>
          </p:cNvSpPr>
          <p:nvPr>
            <p:ph type="body" idx="1"/>
          </p:nvPr>
        </p:nvSpPr>
        <p:spPr/>
        <p:txBody>
          <a:bodyPr/>
          <a:lstStyle/>
          <a:p>
            <a:endParaRPr lang="en-IN"/>
          </a:p>
        </p:txBody>
      </p:sp>
      <p:pic>
        <p:nvPicPr>
          <p:cNvPr id="3" name="Google Shape;114;p41">
            <a:extLst>
              <a:ext uri="{FF2B5EF4-FFF2-40B4-BE49-F238E27FC236}">
                <a16:creationId xmlns:a16="http://schemas.microsoft.com/office/drawing/2014/main" id="{BC5FC1C8-7FC9-37FB-BDE4-489013F0210C}"/>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5" name="TextBox 4">
            <a:extLst>
              <a:ext uri="{FF2B5EF4-FFF2-40B4-BE49-F238E27FC236}">
                <a16:creationId xmlns:a16="http://schemas.microsoft.com/office/drawing/2014/main" id="{8741E72C-C421-1948-4031-66CD8AA766F5}"/>
              </a:ext>
            </a:extLst>
          </p:cNvPr>
          <p:cNvSpPr txBox="1"/>
          <p:nvPr/>
        </p:nvSpPr>
        <p:spPr>
          <a:xfrm>
            <a:off x="2136987" y="173884"/>
            <a:ext cx="4626186" cy="402161"/>
          </a:xfrm>
          <a:prstGeom prst="rect">
            <a:avLst/>
          </a:prstGeom>
          <a:noFill/>
        </p:spPr>
        <p:txBody>
          <a:bodyPr wrap="square">
            <a:spAutoFit/>
          </a:bodyPr>
          <a:lstStyle/>
          <a:p>
            <a:pPr marL="0" lvl="0" indent="0" algn="ctr">
              <a:lnSpc>
                <a:spcPct val="139996"/>
              </a:lnSpc>
            </a:pPr>
            <a:r>
              <a:rPr lang="en-US" sz="1600" b="1" u="sng" dirty="0">
                <a:solidFill>
                  <a:srgbClr val="FFFFFF"/>
                </a:solidFill>
                <a:latin typeface="Roboto" panose="02000000000000000000" pitchFamily="2" charset="0"/>
                <a:ea typeface="Roboto" panose="02000000000000000000" pitchFamily="2" charset="0"/>
                <a:cs typeface="Montserrat"/>
                <a:sym typeface="Montserrat"/>
              </a:rPr>
              <a:t>Univariant distributions</a:t>
            </a:r>
            <a:endParaRPr lang="en-US" sz="1600" b="1" u="sng" dirty="0">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339308A5-FE08-00C1-D93A-B59930D35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776274"/>
            <a:ext cx="2100131" cy="1810284"/>
          </a:xfrm>
          <a:prstGeom prst="rect">
            <a:avLst/>
          </a:prstGeom>
        </p:spPr>
      </p:pic>
      <p:pic>
        <p:nvPicPr>
          <p:cNvPr id="7" name="Picture 6">
            <a:extLst>
              <a:ext uri="{FF2B5EF4-FFF2-40B4-BE49-F238E27FC236}">
                <a16:creationId xmlns:a16="http://schemas.microsoft.com/office/drawing/2014/main" id="{7D89009D-57B6-74BC-536B-B01A8FC57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649" y="849927"/>
            <a:ext cx="2318995" cy="1796634"/>
          </a:xfrm>
          <a:prstGeom prst="rect">
            <a:avLst/>
          </a:prstGeom>
        </p:spPr>
      </p:pic>
      <p:pic>
        <p:nvPicPr>
          <p:cNvPr id="8" name="Picture 7">
            <a:extLst>
              <a:ext uri="{FF2B5EF4-FFF2-40B4-BE49-F238E27FC236}">
                <a16:creationId xmlns:a16="http://schemas.microsoft.com/office/drawing/2014/main" id="{9DB75036-59B8-C16F-5FC8-40A9BB83B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0500" y="576045"/>
            <a:ext cx="2726605" cy="1953327"/>
          </a:xfrm>
          <a:prstGeom prst="rect">
            <a:avLst/>
          </a:prstGeom>
        </p:spPr>
      </p:pic>
      <p:sp>
        <p:nvSpPr>
          <p:cNvPr id="10" name="TextBox 9">
            <a:extLst>
              <a:ext uri="{FF2B5EF4-FFF2-40B4-BE49-F238E27FC236}">
                <a16:creationId xmlns:a16="http://schemas.microsoft.com/office/drawing/2014/main" id="{670DD643-EA69-A73D-8D40-D9038AF067E1}"/>
              </a:ext>
            </a:extLst>
          </p:cNvPr>
          <p:cNvSpPr txBox="1"/>
          <p:nvPr/>
        </p:nvSpPr>
        <p:spPr>
          <a:xfrm>
            <a:off x="-1315086" y="2833415"/>
            <a:ext cx="4626186" cy="363433"/>
          </a:xfrm>
          <a:prstGeom prst="rect">
            <a:avLst/>
          </a:prstGeom>
          <a:noFill/>
        </p:spPr>
        <p:txBody>
          <a:bodyPr wrap="square">
            <a:spAutoFit/>
          </a:bodyPr>
          <a:lstStyle/>
          <a:p>
            <a:pPr marL="0" marR="0" lvl="0" indent="0" algn="ctr" rtl="0">
              <a:lnSpc>
                <a:spcPct val="140019"/>
              </a:lnSpc>
              <a:spcBef>
                <a:spcPts val="0"/>
              </a:spcBef>
              <a:spcAft>
                <a:spcPts val="0"/>
              </a:spcAft>
              <a:buNone/>
            </a:pPr>
            <a:r>
              <a:rPr lang="en-US" b="1" i="0" u="none" strike="noStrike" cap="none" dirty="0">
                <a:solidFill>
                  <a:srgbClr val="FFFFFF"/>
                </a:solidFill>
                <a:latin typeface="Roboto" panose="02000000000000000000" pitchFamily="2" charset="0"/>
                <a:ea typeface="Roboto" panose="02000000000000000000" pitchFamily="2" charset="0"/>
                <a:cs typeface="Open Sans Light"/>
                <a:sym typeface="Open Sans Light"/>
              </a:rPr>
              <a:t>Key Findings:</a:t>
            </a:r>
            <a:endParaRPr lang="en-US" b="1" dirty="0">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EFFA2D23-DF8C-190D-813B-067FE8703876}"/>
              </a:ext>
            </a:extLst>
          </p:cNvPr>
          <p:cNvSpPr txBox="1"/>
          <p:nvPr/>
        </p:nvSpPr>
        <p:spPr>
          <a:xfrm>
            <a:off x="1205654" y="2860440"/>
            <a:ext cx="5256106" cy="363433"/>
          </a:xfrm>
          <a:prstGeom prst="rect">
            <a:avLst/>
          </a:prstGeom>
          <a:noFill/>
        </p:spPr>
        <p:txBody>
          <a:bodyPr wrap="square">
            <a:spAutoFit/>
          </a:bodyPr>
          <a:lstStyle/>
          <a:p>
            <a:pPr marL="0" marR="0" lvl="0" indent="0" algn="ctr" rtl="0">
              <a:lnSpc>
                <a:spcPct val="140019"/>
              </a:lnSpc>
              <a:spcBef>
                <a:spcPts val="0"/>
              </a:spcBef>
              <a:spcAft>
                <a:spcPts val="0"/>
              </a:spcAft>
              <a:buNone/>
            </a:pPr>
            <a:r>
              <a:rPr lang="en-US" b="1" i="0" u="none" strike="noStrike" cap="none" dirty="0">
                <a:solidFill>
                  <a:srgbClr val="FFFFFF"/>
                </a:solidFill>
                <a:latin typeface="Roboto" panose="02000000000000000000" pitchFamily="2" charset="0"/>
                <a:ea typeface="Roboto" panose="02000000000000000000" pitchFamily="2" charset="0"/>
                <a:cs typeface="Open Sans Light"/>
                <a:sym typeface="Open Sans Light"/>
              </a:rPr>
              <a:t>Key Findings:</a:t>
            </a:r>
            <a:endParaRPr lang="en-US" b="1" dirty="0">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40D3C228-D97E-DFA5-4F0C-7A4D129C621D}"/>
              </a:ext>
            </a:extLst>
          </p:cNvPr>
          <p:cNvSpPr txBox="1"/>
          <p:nvPr/>
        </p:nvSpPr>
        <p:spPr>
          <a:xfrm>
            <a:off x="4219046" y="2864999"/>
            <a:ext cx="5256106" cy="363433"/>
          </a:xfrm>
          <a:prstGeom prst="rect">
            <a:avLst/>
          </a:prstGeom>
          <a:noFill/>
        </p:spPr>
        <p:txBody>
          <a:bodyPr wrap="square">
            <a:spAutoFit/>
          </a:bodyPr>
          <a:lstStyle/>
          <a:p>
            <a:pPr marL="0" marR="0" lvl="0" indent="0" algn="ctr" rtl="0">
              <a:lnSpc>
                <a:spcPct val="140019"/>
              </a:lnSpc>
              <a:spcBef>
                <a:spcPts val="0"/>
              </a:spcBef>
              <a:spcAft>
                <a:spcPts val="0"/>
              </a:spcAft>
              <a:buNone/>
            </a:pPr>
            <a:r>
              <a:rPr lang="en-US" b="1" i="0" u="none" strike="noStrike" cap="none" dirty="0">
                <a:solidFill>
                  <a:srgbClr val="FFFFFF"/>
                </a:solidFill>
                <a:latin typeface="Roboto" panose="02000000000000000000" pitchFamily="2" charset="0"/>
                <a:ea typeface="Roboto" panose="02000000000000000000" pitchFamily="2" charset="0"/>
                <a:cs typeface="Open Sans Light"/>
                <a:sym typeface="Open Sans Light"/>
              </a:rPr>
              <a:t>Key Findings:</a:t>
            </a:r>
            <a:endParaRPr lang="en-US" b="1" dirty="0">
              <a:latin typeface="Roboto" panose="02000000000000000000" pitchFamily="2" charset="0"/>
              <a:ea typeface="Roboto" panose="02000000000000000000" pitchFamily="2" charset="0"/>
            </a:endParaRPr>
          </a:p>
        </p:txBody>
      </p:sp>
      <p:pic>
        <p:nvPicPr>
          <p:cNvPr id="15" name="Picture 14">
            <a:extLst>
              <a:ext uri="{FF2B5EF4-FFF2-40B4-BE49-F238E27FC236}">
                <a16:creationId xmlns:a16="http://schemas.microsoft.com/office/drawing/2014/main" id="{AF341B7C-16BB-046A-9873-07146EA91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761466"/>
            <a:ext cx="2100131" cy="1810284"/>
          </a:xfrm>
          <a:prstGeom prst="rect">
            <a:avLst/>
          </a:prstGeom>
        </p:spPr>
      </p:pic>
      <p:sp>
        <p:nvSpPr>
          <p:cNvPr id="17" name="TextBox 16">
            <a:extLst>
              <a:ext uri="{FF2B5EF4-FFF2-40B4-BE49-F238E27FC236}">
                <a16:creationId xmlns:a16="http://schemas.microsoft.com/office/drawing/2014/main" id="{A2475129-BF8E-48E1-CFFD-818BEAE4E7EE}"/>
              </a:ext>
            </a:extLst>
          </p:cNvPr>
          <p:cNvSpPr txBox="1"/>
          <p:nvPr/>
        </p:nvSpPr>
        <p:spPr>
          <a:xfrm>
            <a:off x="-1562637" y="2447401"/>
            <a:ext cx="5396344" cy="305340"/>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100" dirty="0">
                <a:solidFill>
                  <a:srgbClr val="FFFFFF"/>
                </a:solidFill>
                <a:latin typeface="Roboto" panose="02000000000000000000" pitchFamily="2" charset="0"/>
                <a:ea typeface="Roboto" panose="02000000000000000000" pitchFamily="2" charset="0"/>
                <a:cs typeface="Open Sans Light"/>
                <a:sym typeface="Open Sans Light"/>
              </a:rPr>
              <a:t>Credit Score</a:t>
            </a:r>
            <a:endParaRPr lang="en-US" sz="1100" dirty="0">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9DDBCE5D-BF13-E052-5A8D-4C90FC6400AE}"/>
              </a:ext>
            </a:extLst>
          </p:cNvPr>
          <p:cNvSpPr txBox="1"/>
          <p:nvPr/>
        </p:nvSpPr>
        <p:spPr>
          <a:xfrm>
            <a:off x="1388424" y="2483642"/>
            <a:ext cx="5396344" cy="305340"/>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100">
                <a:solidFill>
                  <a:srgbClr val="FFFFFF"/>
                </a:solidFill>
                <a:latin typeface="Roboto" panose="02000000000000000000" pitchFamily="2" charset="0"/>
                <a:ea typeface="Roboto" panose="02000000000000000000" pitchFamily="2" charset="0"/>
                <a:cs typeface="Open Sans Light"/>
                <a:sym typeface="Open Sans Light"/>
              </a:rPr>
              <a:t>Installment</a:t>
            </a:r>
            <a:endParaRPr lang="en-US" sz="1100" dirty="0">
              <a:latin typeface="Roboto" panose="02000000000000000000" pitchFamily="2" charset="0"/>
              <a:ea typeface="Roboto" panose="02000000000000000000" pitchFamily="2" charset="0"/>
            </a:endParaRPr>
          </a:p>
        </p:txBody>
      </p:sp>
      <p:sp>
        <p:nvSpPr>
          <p:cNvPr id="20" name="TextBox 19">
            <a:extLst>
              <a:ext uri="{FF2B5EF4-FFF2-40B4-BE49-F238E27FC236}">
                <a16:creationId xmlns:a16="http://schemas.microsoft.com/office/drawing/2014/main" id="{FC98C2DD-A6F1-3721-CD75-9C8773C5C74E}"/>
              </a:ext>
            </a:extLst>
          </p:cNvPr>
          <p:cNvSpPr txBox="1"/>
          <p:nvPr/>
        </p:nvSpPr>
        <p:spPr>
          <a:xfrm>
            <a:off x="4571999" y="2432412"/>
            <a:ext cx="5521036" cy="305340"/>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100" dirty="0">
                <a:solidFill>
                  <a:srgbClr val="FFFFFF"/>
                </a:solidFill>
                <a:latin typeface="Roboto" panose="02000000000000000000" pitchFamily="2" charset="0"/>
                <a:ea typeface="Roboto" panose="02000000000000000000" pitchFamily="2" charset="0"/>
                <a:cs typeface="Open Sans Light"/>
                <a:sym typeface="Open Sans Light"/>
              </a:rPr>
              <a:t>Pay Default</a:t>
            </a:r>
            <a:endParaRPr lang="en-US" sz="1100" dirty="0">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EC299D8B-570F-E8EC-340C-7310A1721E60}"/>
              </a:ext>
            </a:extLst>
          </p:cNvPr>
          <p:cNvSpPr txBox="1"/>
          <p:nvPr/>
        </p:nvSpPr>
        <p:spPr>
          <a:xfrm>
            <a:off x="214126" y="3333215"/>
            <a:ext cx="2459801" cy="938719"/>
          </a:xfrm>
          <a:prstGeom prst="rect">
            <a:avLst/>
          </a:prstGeom>
          <a:noFill/>
        </p:spPr>
        <p:txBody>
          <a:bodyPr wrap="square">
            <a:spAutoFit/>
          </a:bodyPr>
          <a:lstStyle/>
          <a:p>
            <a:pPr marL="285750" indent="-285750"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All customers have credit score of 650 to above 800.</a:t>
            </a:r>
          </a:p>
          <a:p>
            <a:pPr marL="285750" indent="-285750"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No customer have below 650.</a:t>
            </a:r>
          </a:p>
          <a:p>
            <a:pPr marL="285750" indent="-285750"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Below 650 will be the bad credit score.   </a:t>
            </a:r>
            <a:endParaRPr lang="en-IN" sz="1100" dirty="0">
              <a:solidFill>
                <a:schemeClr val="bg1"/>
              </a:solidFill>
              <a:latin typeface="Roboto" panose="02000000000000000000" pitchFamily="2" charset="0"/>
              <a:ea typeface="Roboto" panose="02000000000000000000" pitchFamily="2" charset="0"/>
            </a:endParaRPr>
          </a:p>
        </p:txBody>
      </p:sp>
      <p:sp>
        <p:nvSpPr>
          <p:cNvPr id="24" name="TextBox 23">
            <a:extLst>
              <a:ext uri="{FF2B5EF4-FFF2-40B4-BE49-F238E27FC236}">
                <a16:creationId xmlns:a16="http://schemas.microsoft.com/office/drawing/2014/main" id="{A38729C3-B23C-66B3-30D3-29E785076AAD}"/>
              </a:ext>
            </a:extLst>
          </p:cNvPr>
          <p:cNvSpPr txBox="1"/>
          <p:nvPr/>
        </p:nvSpPr>
        <p:spPr>
          <a:xfrm>
            <a:off x="3218272" y="3351120"/>
            <a:ext cx="2377831" cy="938719"/>
          </a:xfrm>
          <a:prstGeom prst="rect">
            <a:avLst/>
          </a:prstGeom>
          <a:noFill/>
        </p:spPr>
        <p:txBody>
          <a:bodyPr wrap="square">
            <a:spAutoFit/>
          </a:bodyPr>
          <a:lstStyle/>
          <a:p>
            <a:pPr marL="285750" indent="-285750"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From the </a:t>
            </a:r>
            <a:r>
              <a:rPr lang="en-US" sz="1100" dirty="0" err="1">
                <a:solidFill>
                  <a:schemeClr val="bg1"/>
                </a:solidFill>
                <a:latin typeface="Roboto" panose="02000000000000000000" pitchFamily="2" charset="0"/>
                <a:ea typeface="Roboto" panose="02000000000000000000" pitchFamily="2" charset="0"/>
              </a:rPr>
              <a:t>kde</a:t>
            </a:r>
            <a:r>
              <a:rPr lang="en-US" sz="1100" dirty="0">
                <a:solidFill>
                  <a:schemeClr val="bg1"/>
                </a:solidFill>
                <a:latin typeface="Roboto" panose="02000000000000000000" pitchFamily="2" charset="0"/>
                <a:ea typeface="Roboto" panose="02000000000000000000" pitchFamily="2" charset="0"/>
              </a:rPr>
              <a:t> plot more customers have paying installment from 100 to 400.</a:t>
            </a:r>
          </a:p>
          <a:p>
            <a:pPr marL="285750" indent="-285750"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High installment customers density will be low.   </a:t>
            </a:r>
            <a:endParaRPr lang="en-IN" sz="1100" dirty="0">
              <a:solidFill>
                <a:schemeClr val="bg1"/>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9D478227-47ED-0570-2C63-831321AE06E1}"/>
              </a:ext>
            </a:extLst>
          </p:cNvPr>
          <p:cNvSpPr txBox="1"/>
          <p:nvPr/>
        </p:nvSpPr>
        <p:spPr>
          <a:xfrm>
            <a:off x="6461760" y="3391108"/>
            <a:ext cx="2377831" cy="600164"/>
          </a:xfrm>
          <a:prstGeom prst="rect">
            <a:avLst/>
          </a:prstGeom>
          <a:noFill/>
        </p:spPr>
        <p:txBody>
          <a:bodyPr wrap="square">
            <a:spAutoFit/>
          </a:bodyPr>
          <a:lstStyle/>
          <a:p>
            <a:pPr marL="285750" indent="-285750" algn="just">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From the pie chart fully paid customers are 84% and not fully paid customers are 16%.</a:t>
            </a:r>
            <a:endParaRPr lang="en-IN" sz="11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174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CBE3E0BE-A1AD-6F4A-BA59-937F05661B16}"/>
              </a:ext>
            </a:extLst>
          </p:cNvPr>
          <p:cNvPicPr preferRelativeResize="0"/>
          <p:nvPr/>
        </p:nvPicPr>
        <p:blipFill rotWithShape="1">
          <a:blip r:embed="rId2">
            <a:alphaModFix/>
          </a:blip>
          <a:srcRect/>
          <a:stretch/>
        </p:blipFill>
        <p:spPr>
          <a:xfrm>
            <a:off x="0" y="6928"/>
            <a:ext cx="9143998" cy="5143499"/>
          </a:xfrm>
          <a:prstGeom prst="rect">
            <a:avLst/>
          </a:prstGeom>
          <a:noFill/>
          <a:ln>
            <a:noFill/>
          </a:ln>
        </p:spPr>
      </p:pic>
      <p:pic>
        <p:nvPicPr>
          <p:cNvPr id="3" name="Picture 2">
            <a:extLst>
              <a:ext uri="{FF2B5EF4-FFF2-40B4-BE49-F238E27FC236}">
                <a16:creationId xmlns:a16="http://schemas.microsoft.com/office/drawing/2014/main" id="{D794C7F1-2341-D034-82C4-BB660A639D8A}"/>
              </a:ext>
            </a:extLst>
          </p:cNvPr>
          <p:cNvPicPr>
            <a:picLocks noChangeAspect="1"/>
          </p:cNvPicPr>
          <p:nvPr/>
        </p:nvPicPr>
        <p:blipFill>
          <a:blip r:embed="rId3"/>
          <a:stretch>
            <a:fillRect/>
          </a:stretch>
        </p:blipFill>
        <p:spPr>
          <a:xfrm>
            <a:off x="422821" y="929844"/>
            <a:ext cx="2218779" cy="1808047"/>
          </a:xfrm>
          <a:prstGeom prst="rect">
            <a:avLst/>
          </a:prstGeom>
        </p:spPr>
      </p:pic>
      <p:pic>
        <p:nvPicPr>
          <p:cNvPr id="4" name="Picture 3">
            <a:extLst>
              <a:ext uri="{FF2B5EF4-FFF2-40B4-BE49-F238E27FC236}">
                <a16:creationId xmlns:a16="http://schemas.microsoft.com/office/drawing/2014/main" id="{2C5CBD9F-E7FD-07C3-DF8D-270F302DC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722" y="929844"/>
            <a:ext cx="2499162" cy="1818416"/>
          </a:xfrm>
          <a:prstGeom prst="rect">
            <a:avLst/>
          </a:prstGeom>
        </p:spPr>
      </p:pic>
      <p:pic>
        <p:nvPicPr>
          <p:cNvPr id="5" name="Picture 4">
            <a:extLst>
              <a:ext uri="{FF2B5EF4-FFF2-40B4-BE49-F238E27FC236}">
                <a16:creationId xmlns:a16="http://schemas.microsoft.com/office/drawing/2014/main" id="{1B19BEDA-801F-3A47-D74A-7AB75B484B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560" y="917365"/>
            <a:ext cx="2669018" cy="1820526"/>
          </a:xfrm>
          <a:prstGeom prst="rect">
            <a:avLst/>
          </a:prstGeom>
        </p:spPr>
      </p:pic>
      <p:sp>
        <p:nvSpPr>
          <p:cNvPr id="7" name="TextBox 6">
            <a:extLst>
              <a:ext uri="{FF2B5EF4-FFF2-40B4-BE49-F238E27FC236}">
                <a16:creationId xmlns:a16="http://schemas.microsoft.com/office/drawing/2014/main" id="{54A9B8D9-C9CD-11F9-22EB-56585C816F4E}"/>
              </a:ext>
            </a:extLst>
          </p:cNvPr>
          <p:cNvSpPr txBox="1"/>
          <p:nvPr/>
        </p:nvSpPr>
        <p:spPr>
          <a:xfrm>
            <a:off x="2258906" y="200977"/>
            <a:ext cx="4626186" cy="363433"/>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400" b="1" u="sng" dirty="0">
                <a:solidFill>
                  <a:srgbClr val="FFFFFF"/>
                </a:solidFill>
                <a:latin typeface="Roboto" panose="02000000000000000000" pitchFamily="2" charset="0"/>
                <a:ea typeface="Roboto" panose="02000000000000000000" pitchFamily="2" charset="0"/>
                <a:cs typeface="Montserrat"/>
                <a:sym typeface="Montserrat"/>
              </a:rPr>
              <a:t>Bi</a:t>
            </a:r>
            <a:r>
              <a:rPr lang="en-US" sz="1400" b="1" i="0" u="sng" strike="noStrike" cap="none" dirty="0">
                <a:solidFill>
                  <a:srgbClr val="FFFFFF"/>
                </a:solidFill>
                <a:latin typeface="Roboto" panose="02000000000000000000" pitchFamily="2" charset="0"/>
                <a:ea typeface="Roboto" panose="02000000000000000000" pitchFamily="2" charset="0"/>
                <a:cs typeface="Montserrat"/>
                <a:sym typeface="Montserrat"/>
              </a:rPr>
              <a:t>variate distributions </a:t>
            </a:r>
            <a:endParaRPr lang="en-US" sz="1400" b="1" u="sng"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D6787667-3CBA-68B3-4011-330FF1492F6F}"/>
              </a:ext>
            </a:extLst>
          </p:cNvPr>
          <p:cNvSpPr txBox="1"/>
          <p:nvPr/>
        </p:nvSpPr>
        <p:spPr>
          <a:xfrm>
            <a:off x="-96777" y="564410"/>
            <a:ext cx="3257973" cy="305340"/>
          </a:xfrm>
          <a:prstGeom prst="rect">
            <a:avLst/>
          </a:prstGeom>
          <a:noFill/>
        </p:spPr>
        <p:txBody>
          <a:bodyPr wrap="square">
            <a:spAutoFit/>
          </a:bodyPr>
          <a:lstStyle/>
          <a:p>
            <a:pPr marL="0" marR="0" lvl="0" indent="0" algn="ctr" rtl="0">
              <a:lnSpc>
                <a:spcPct val="140019"/>
              </a:lnSpc>
              <a:spcBef>
                <a:spcPts val="0"/>
              </a:spcBef>
              <a:spcAft>
                <a:spcPts val="0"/>
              </a:spcAft>
              <a:buNone/>
            </a:pPr>
            <a:r>
              <a:rPr lang="en-US" sz="1100" dirty="0">
                <a:solidFill>
                  <a:srgbClr val="FFFFFF"/>
                </a:solidFill>
                <a:latin typeface="Roboto" panose="02000000000000000000" pitchFamily="2" charset="0"/>
                <a:ea typeface="Roboto" panose="02000000000000000000" pitchFamily="2" charset="0"/>
                <a:cs typeface="Open Sans Light"/>
                <a:sym typeface="Open Sans Light"/>
              </a:rPr>
              <a:t>Installment vs pay default :</a:t>
            </a:r>
            <a:endParaRPr lang="en-US" sz="1100"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3CF5ECAF-57FB-EC9C-C741-0ED4A49441EE}"/>
              </a:ext>
            </a:extLst>
          </p:cNvPr>
          <p:cNvSpPr txBox="1"/>
          <p:nvPr/>
        </p:nvSpPr>
        <p:spPr>
          <a:xfrm>
            <a:off x="3829344" y="634581"/>
            <a:ext cx="4646506" cy="261610"/>
          </a:xfrm>
          <a:prstGeom prst="rect">
            <a:avLst/>
          </a:prstGeom>
          <a:noFill/>
        </p:spPr>
        <p:txBody>
          <a:bodyPr wrap="square">
            <a:spAutoFit/>
          </a:bodyPr>
          <a:lstStyle/>
          <a:p>
            <a:r>
              <a:rPr lang="en-US" sz="1100" dirty="0">
                <a:solidFill>
                  <a:schemeClr val="bg1"/>
                </a:solidFill>
                <a:latin typeface="Roboto" panose="02000000000000000000" pitchFamily="2" charset="0"/>
                <a:ea typeface="Roboto" panose="02000000000000000000" pitchFamily="2" charset="0"/>
              </a:rPr>
              <a:t>Annual Income :</a:t>
            </a:r>
            <a:endParaRPr lang="en-IN" sz="1100" dirty="0">
              <a:solidFill>
                <a:schemeClr val="bg1"/>
              </a:solidFill>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896B20F7-930A-5CED-7247-A5CAC010D263}"/>
              </a:ext>
            </a:extLst>
          </p:cNvPr>
          <p:cNvSpPr txBox="1"/>
          <p:nvPr/>
        </p:nvSpPr>
        <p:spPr>
          <a:xfrm>
            <a:off x="6617872" y="611137"/>
            <a:ext cx="4619412" cy="261610"/>
          </a:xfrm>
          <a:prstGeom prst="rect">
            <a:avLst/>
          </a:prstGeom>
          <a:noFill/>
        </p:spPr>
        <p:txBody>
          <a:bodyPr wrap="square">
            <a:spAutoFit/>
          </a:bodyPr>
          <a:lstStyle/>
          <a:p>
            <a:r>
              <a:rPr lang="en-US" sz="1100" dirty="0">
                <a:solidFill>
                  <a:schemeClr val="bg1"/>
                </a:solidFill>
                <a:latin typeface="Roboto" panose="02000000000000000000" pitchFamily="2" charset="0"/>
                <a:ea typeface="Roboto" panose="02000000000000000000" pitchFamily="2" charset="0"/>
              </a:rPr>
              <a:t>Debt income Vs Pay default :</a:t>
            </a:r>
            <a:endParaRPr lang="en-IN" sz="1100" dirty="0">
              <a:solidFill>
                <a:schemeClr val="bg1"/>
              </a:solidFill>
              <a:latin typeface="Roboto" panose="02000000000000000000" pitchFamily="2" charset="0"/>
              <a:ea typeface="Roboto" panose="02000000000000000000" pitchFamily="2" charset="0"/>
            </a:endParaRPr>
          </a:p>
        </p:txBody>
      </p:sp>
      <p:sp>
        <p:nvSpPr>
          <p:cNvPr id="15" name="TextBox 14">
            <a:extLst>
              <a:ext uri="{FF2B5EF4-FFF2-40B4-BE49-F238E27FC236}">
                <a16:creationId xmlns:a16="http://schemas.microsoft.com/office/drawing/2014/main" id="{BEC8AFE2-01A8-93CD-5A61-E74C61AF69F8}"/>
              </a:ext>
            </a:extLst>
          </p:cNvPr>
          <p:cNvSpPr txBox="1"/>
          <p:nvPr/>
        </p:nvSpPr>
        <p:spPr>
          <a:xfrm>
            <a:off x="-1946564" y="2928547"/>
            <a:ext cx="5666508" cy="363433"/>
          </a:xfrm>
          <a:prstGeom prst="rect">
            <a:avLst/>
          </a:prstGeom>
          <a:noFill/>
        </p:spPr>
        <p:txBody>
          <a:bodyPr wrap="square">
            <a:spAutoFit/>
          </a:bodyPr>
          <a:lstStyle/>
          <a:p>
            <a:pPr marL="0" marR="0" lvl="0" indent="0" algn="ctr" rtl="0">
              <a:lnSpc>
                <a:spcPct val="140019"/>
              </a:lnSpc>
              <a:spcBef>
                <a:spcPts val="0"/>
              </a:spcBef>
              <a:spcAft>
                <a:spcPts val="0"/>
              </a:spcAft>
              <a:buNone/>
            </a:pPr>
            <a:r>
              <a:rPr lang="en-US" b="1" i="0" u="none" strike="noStrike" cap="none" dirty="0">
                <a:solidFill>
                  <a:srgbClr val="FFFFFF"/>
                </a:solidFill>
                <a:latin typeface="Roboto" panose="02000000000000000000" pitchFamily="2" charset="0"/>
                <a:ea typeface="Roboto" panose="02000000000000000000" pitchFamily="2" charset="0"/>
                <a:cs typeface="Open Sans Light"/>
                <a:sym typeface="Open Sans Light"/>
              </a:rPr>
              <a:t>Key Findings:</a:t>
            </a:r>
            <a:endParaRPr lang="en-US" b="1" dirty="0">
              <a:latin typeface="Roboto" panose="02000000000000000000" pitchFamily="2" charset="0"/>
              <a:ea typeface="Roboto" panose="02000000000000000000" pitchFamily="2" charset="0"/>
            </a:endParaRPr>
          </a:p>
        </p:txBody>
      </p:sp>
      <p:sp>
        <p:nvSpPr>
          <p:cNvPr id="17" name="TextBox 16">
            <a:extLst>
              <a:ext uri="{FF2B5EF4-FFF2-40B4-BE49-F238E27FC236}">
                <a16:creationId xmlns:a16="http://schemas.microsoft.com/office/drawing/2014/main" id="{F7B460CF-9534-30FB-9E2F-E5C4A96197A4}"/>
              </a:ext>
            </a:extLst>
          </p:cNvPr>
          <p:cNvSpPr txBox="1"/>
          <p:nvPr/>
        </p:nvSpPr>
        <p:spPr>
          <a:xfrm>
            <a:off x="422821" y="2954988"/>
            <a:ext cx="6591300" cy="363433"/>
          </a:xfrm>
          <a:prstGeom prst="rect">
            <a:avLst/>
          </a:prstGeom>
          <a:noFill/>
        </p:spPr>
        <p:txBody>
          <a:bodyPr wrap="square">
            <a:spAutoFit/>
          </a:bodyPr>
          <a:lstStyle/>
          <a:p>
            <a:pPr marL="0" marR="0" lvl="0" indent="0" algn="ctr" rtl="0">
              <a:lnSpc>
                <a:spcPct val="140019"/>
              </a:lnSpc>
              <a:spcBef>
                <a:spcPts val="0"/>
              </a:spcBef>
              <a:spcAft>
                <a:spcPts val="0"/>
              </a:spcAft>
              <a:buNone/>
            </a:pPr>
            <a:r>
              <a:rPr lang="en-US" b="1" i="0" u="none" strike="noStrike" cap="none" dirty="0">
                <a:solidFill>
                  <a:srgbClr val="FFFFFF"/>
                </a:solidFill>
                <a:latin typeface="Roboto" panose="02000000000000000000" pitchFamily="2" charset="0"/>
                <a:ea typeface="Roboto" panose="02000000000000000000" pitchFamily="2" charset="0"/>
                <a:cs typeface="Open Sans Light"/>
                <a:sym typeface="Open Sans Light"/>
              </a:rPr>
              <a:t>Key Findings:</a:t>
            </a:r>
            <a:endParaRPr lang="en-US" b="1" dirty="0">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63DD32D1-1A81-E888-02E4-77B60FBF89A2}"/>
              </a:ext>
            </a:extLst>
          </p:cNvPr>
          <p:cNvSpPr txBox="1"/>
          <p:nvPr/>
        </p:nvSpPr>
        <p:spPr>
          <a:xfrm>
            <a:off x="3441122" y="2960141"/>
            <a:ext cx="6591300" cy="363433"/>
          </a:xfrm>
          <a:prstGeom prst="rect">
            <a:avLst/>
          </a:prstGeom>
          <a:noFill/>
        </p:spPr>
        <p:txBody>
          <a:bodyPr wrap="square">
            <a:spAutoFit/>
          </a:bodyPr>
          <a:lstStyle/>
          <a:p>
            <a:pPr marL="0" marR="0" lvl="0" indent="0" algn="ctr" rtl="0">
              <a:lnSpc>
                <a:spcPct val="140019"/>
              </a:lnSpc>
              <a:spcBef>
                <a:spcPts val="0"/>
              </a:spcBef>
              <a:spcAft>
                <a:spcPts val="0"/>
              </a:spcAft>
              <a:buNone/>
            </a:pPr>
            <a:r>
              <a:rPr lang="en-US" b="1" i="0" u="none" strike="noStrike" cap="none" dirty="0">
                <a:solidFill>
                  <a:srgbClr val="FFFFFF"/>
                </a:solidFill>
                <a:latin typeface="Roboto" panose="02000000000000000000" pitchFamily="2" charset="0"/>
                <a:ea typeface="Roboto" panose="02000000000000000000" pitchFamily="2" charset="0"/>
                <a:cs typeface="Open Sans Light"/>
                <a:sym typeface="Open Sans Light"/>
              </a:rPr>
              <a:t>Key Findings:</a:t>
            </a:r>
            <a:endParaRPr lang="en-US" b="1" dirty="0">
              <a:latin typeface="Roboto" panose="02000000000000000000" pitchFamily="2" charset="0"/>
              <a:ea typeface="Roboto" panose="02000000000000000000" pitchFamily="2" charset="0"/>
            </a:endParaRPr>
          </a:p>
        </p:txBody>
      </p:sp>
      <p:sp>
        <p:nvSpPr>
          <p:cNvPr id="21" name="TextBox 20">
            <a:extLst>
              <a:ext uri="{FF2B5EF4-FFF2-40B4-BE49-F238E27FC236}">
                <a16:creationId xmlns:a16="http://schemas.microsoft.com/office/drawing/2014/main" id="{C0521446-18F7-AF31-6E42-E903B15D454E}"/>
              </a:ext>
            </a:extLst>
          </p:cNvPr>
          <p:cNvSpPr txBox="1"/>
          <p:nvPr/>
        </p:nvSpPr>
        <p:spPr>
          <a:xfrm>
            <a:off x="193305" y="3344862"/>
            <a:ext cx="2480258" cy="1016304"/>
          </a:xfrm>
          <a:prstGeom prst="rect">
            <a:avLst/>
          </a:prstGeom>
          <a:noFill/>
        </p:spPr>
        <p:txBody>
          <a:bodyPr wrap="square">
            <a:spAutoFit/>
          </a:bodyPr>
          <a:lstStyle/>
          <a:p>
            <a:pPr marL="529619" marR="0" lvl="1" indent="-285750" algn="just" rtl="0">
              <a:lnSpc>
                <a:spcPct val="139973"/>
              </a:lnSpc>
              <a:spcBef>
                <a:spcPts val="0"/>
              </a:spcBef>
              <a:spcAft>
                <a:spcPts val="0"/>
              </a:spcAft>
              <a:buClr>
                <a:srgbClr val="FFFFFF"/>
              </a:buClr>
              <a:buSzPct val="100000"/>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Full paid customers and non fully paid customers have same installments.</a:t>
            </a:r>
          </a:p>
          <a:p>
            <a:pPr marL="529619" marR="0" lvl="1" indent="-285750" algn="just" rtl="0">
              <a:lnSpc>
                <a:spcPct val="139973"/>
              </a:lnSpc>
              <a:spcBef>
                <a:spcPts val="0"/>
              </a:spcBef>
              <a:spcAft>
                <a:spcPts val="0"/>
              </a:spcAft>
              <a:buClr>
                <a:srgbClr val="FFFFFF"/>
              </a:buClr>
              <a:buSzPct val="100000"/>
              <a:buFont typeface="Arial" panose="020B0604020202020204" pitchFamily="34" charset="0"/>
              <a:buChar char="•"/>
            </a:pPr>
            <a:endParaRPr lang="en-US" sz="1100" dirty="0">
              <a:latin typeface="Roboto" panose="02000000000000000000" pitchFamily="2" charset="0"/>
              <a:ea typeface="Roboto" panose="02000000000000000000" pitchFamily="2" charset="0"/>
            </a:endParaRPr>
          </a:p>
        </p:txBody>
      </p:sp>
      <p:sp>
        <p:nvSpPr>
          <p:cNvPr id="23" name="TextBox 22">
            <a:extLst>
              <a:ext uri="{FF2B5EF4-FFF2-40B4-BE49-F238E27FC236}">
                <a16:creationId xmlns:a16="http://schemas.microsoft.com/office/drawing/2014/main" id="{CE714D0D-CC11-8EE2-A3F0-8593E94A3814}"/>
              </a:ext>
            </a:extLst>
          </p:cNvPr>
          <p:cNvSpPr txBox="1"/>
          <p:nvPr/>
        </p:nvSpPr>
        <p:spPr>
          <a:xfrm>
            <a:off x="3170775" y="3318421"/>
            <a:ext cx="2738005" cy="825867"/>
          </a:xfrm>
          <a:prstGeom prst="rect">
            <a:avLst/>
          </a:prstGeom>
          <a:noFill/>
        </p:spPr>
        <p:txBody>
          <a:bodyPr wrap="square">
            <a:spAutoFit/>
          </a:bodyPr>
          <a:lstStyle/>
          <a:p>
            <a:pPr marL="285750" indent="-285750" algn="just">
              <a:lnSpc>
                <a:spcPct val="150000"/>
              </a:lnSpc>
              <a:buClr>
                <a:schemeClr val="bg1"/>
              </a:buClr>
              <a:buFont typeface="Arial" panose="020B0604020202020204" pitchFamily="34" charset="0"/>
              <a:buChar char="•"/>
            </a:pPr>
            <a:r>
              <a:rPr lang="en-US" sz="1100" dirty="0">
                <a:solidFill>
                  <a:schemeClr val="bg1"/>
                </a:solidFill>
                <a:latin typeface="Roboto" panose="02000000000000000000" pitchFamily="2" charset="0"/>
                <a:ea typeface="Roboto" panose="02000000000000000000" pitchFamily="2" charset="0"/>
              </a:rPr>
              <a:t>The annual income for fully paid customers is very high when compared to non paid customers.</a:t>
            </a:r>
            <a:endParaRPr lang="en-IN" sz="1100" dirty="0">
              <a:solidFill>
                <a:schemeClr val="bg1"/>
              </a:solidFill>
              <a:latin typeface="Roboto" panose="02000000000000000000" pitchFamily="2" charset="0"/>
              <a:ea typeface="Roboto" panose="02000000000000000000" pitchFamily="2" charset="0"/>
            </a:endParaRPr>
          </a:p>
        </p:txBody>
      </p:sp>
      <p:sp>
        <p:nvSpPr>
          <p:cNvPr id="25" name="TextBox 24">
            <a:extLst>
              <a:ext uri="{FF2B5EF4-FFF2-40B4-BE49-F238E27FC236}">
                <a16:creationId xmlns:a16="http://schemas.microsoft.com/office/drawing/2014/main" id="{DB85CB8D-612B-AE75-2A32-F35BF2BE6784}"/>
              </a:ext>
            </a:extLst>
          </p:cNvPr>
          <p:cNvSpPr txBox="1"/>
          <p:nvPr/>
        </p:nvSpPr>
        <p:spPr>
          <a:xfrm>
            <a:off x="6152596" y="3364750"/>
            <a:ext cx="2738005" cy="1016304"/>
          </a:xfrm>
          <a:prstGeom prst="rect">
            <a:avLst/>
          </a:prstGeom>
          <a:noFill/>
        </p:spPr>
        <p:txBody>
          <a:bodyPr wrap="square">
            <a:spAutoFit/>
          </a:bodyPr>
          <a:lstStyle/>
          <a:p>
            <a:pPr marL="489107" marR="0" lvl="1" indent="-244553" algn="just" rtl="0">
              <a:lnSpc>
                <a:spcPct val="140000"/>
              </a:lnSpc>
              <a:spcBef>
                <a:spcPts val="0"/>
              </a:spcBef>
              <a:spcAft>
                <a:spcPts val="0"/>
              </a:spcAft>
              <a:buClr>
                <a:srgbClr val="FFFFFF"/>
              </a:buClr>
              <a:buSzPts val="2265"/>
              <a:buFont typeface="Arial"/>
              <a:buChar char="•"/>
            </a:pPr>
            <a:r>
              <a:rPr lang="en-US" sz="1100" dirty="0">
                <a:solidFill>
                  <a:schemeClr val="bg1"/>
                </a:solidFill>
                <a:latin typeface="Roboto" panose="02000000000000000000" pitchFamily="2" charset="0"/>
                <a:ea typeface="Roboto" panose="02000000000000000000" pitchFamily="2" charset="0"/>
              </a:rPr>
              <a:t>From this plot the debt income ratio for the fully paid customers is more compared to non fully paid customers. </a:t>
            </a:r>
          </a:p>
        </p:txBody>
      </p:sp>
    </p:spTree>
    <p:extLst>
      <p:ext uri="{BB962C8B-B14F-4D97-AF65-F5344CB8AC3E}">
        <p14:creationId xmlns:p14="http://schemas.microsoft.com/office/powerpoint/2010/main" val="37312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20495</TotalTime>
  <Words>2129</Words>
  <Application>Microsoft Office PowerPoint</Application>
  <PresentationFormat>On-screen Show (16:9)</PresentationFormat>
  <Paragraphs>443</Paragraphs>
  <Slides>29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Roboto</vt:lpstr>
      <vt:lpstr>Calibri</vt:lpstr>
      <vt:lpstr>Times New Roman</vt:lpstr>
      <vt:lpstr>Wingdings</vt:lpstr>
      <vt:lpstr>Simple Light</vt:lpstr>
      <vt:lpstr>PowerPoint Presentation</vt:lpstr>
      <vt:lpstr>PowerPoint Presentation</vt:lpstr>
      <vt:lpstr>PowerPoint Presentation</vt:lpstr>
      <vt:lpstr>PowerPoint Presentation</vt:lpstr>
      <vt:lpstr>PowerPoint Presentation</vt:lpstr>
      <vt:lpstr>Variable understanding:</vt:lpstr>
      <vt:lpstr>PowerPoint Presentation</vt:lpstr>
      <vt:lpstr>PowerPoint Presentation</vt:lpstr>
      <vt:lpstr>PowerPoint Presentation</vt:lpstr>
      <vt:lpstr>PowerPoint Presentation</vt:lpstr>
      <vt:lpstr>PowerPoint Presentation</vt:lpstr>
      <vt:lpstr>Correlation plot </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Kochhar</dc:creator>
  <cp:lastModifiedBy>sree pynda</cp:lastModifiedBy>
  <cp:revision>2931</cp:revision>
  <dcterms:modified xsi:type="dcterms:W3CDTF">2022-05-10T08:02:59Z</dcterms:modified>
</cp:coreProperties>
</file>